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53" r:id="rId18"/>
    <p:sldId id="342" r:id="rId19"/>
    <p:sldId id="343" r:id="rId20"/>
    <p:sldId id="344" r:id="rId21"/>
    <p:sldId id="35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6" r:id="rId31"/>
    <p:sldId id="357" r:id="rId32"/>
    <p:sldId id="358" r:id="rId33"/>
    <p:sldId id="359" r:id="rId34"/>
    <p:sldId id="376" r:id="rId35"/>
    <p:sldId id="360" r:id="rId36"/>
    <p:sldId id="374" r:id="rId37"/>
    <p:sldId id="375" r:id="rId38"/>
    <p:sldId id="377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8" r:id="rId49"/>
    <p:sldId id="379" r:id="rId50"/>
    <p:sldId id="370" r:id="rId51"/>
    <p:sldId id="371" r:id="rId52"/>
    <p:sldId id="372" r:id="rId53"/>
    <p:sldId id="373" r:id="rId54"/>
    <p:sldId id="380" r:id="rId55"/>
    <p:sldId id="381" r:id="rId56"/>
    <p:sldId id="382" r:id="rId57"/>
    <p:sldId id="383" r:id="rId58"/>
    <p:sldId id="385" r:id="rId59"/>
    <p:sldId id="384" r:id="rId60"/>
    <p:sldId id="386" r:id="rId61"/>
    <p:sldId id="387" r:id="rId62"/>
    <p:sldId id="388" r:id="rId63"/>
    <p:sldId id="408" r:id="rId64"/>
    <p:sldId id="409" r:id="rId65"/>
    <p:sldId id="389" r:id="rId66"/>
    <p:sldId id="390" r:id="rId67"/>
    <p:sldId id="391" r:id="rId68"/>
    <p:sldId id="392" r:id="rId69"/>
    <p:sldId id="393" r:id="rId70"/>
    <p:sldId id="410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5" r:id="rId83"/>
    <p:sldId id="406" r:id="rId84"/>
    <p:sldId id="407" r:id="rId85"/>
    <p:sldId id="411" r:id="rId86"/>
    <p:sldId id="264" r:id="rId87"/>
    <p:sldId id="413" r:id="rId88"/>
    <p:sldId id="412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352569" y="1764145"/>
            <a:ext cx="10749539" cy="28170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Containment and Protection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64655"/>
            <a:ext cx="11254509" cy="6274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Curtain Boom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863600" y="1110384"/>
            <a:ext cx="10630408" cy="4513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Flotation member filled with air, inert gas, solid foam or granulated foam.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 skirt which can move independently of flotation member.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Buoyancy ratio between 5:1 – 20:1.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 filled booms: easy to clean but slower to deploy than solid booms.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Storage: small for air filled; large for solid foam filled booms.</a:t>
            </a:r>
          </a:p>
        </p:txBody>
      </p:sp>
    </p:spTree>
    <p:extLst>
      <p:ext uri="{BB962C8B-B14F-4D97-AF65-F5344CB8AC3E}">
        <p14:creationId xmlns:p14="http://schemas.microsoft.com/office/powerpoint/2010/main" val="2673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61817" y="73891"/>
            <a:ext cx="11305309" cy="869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 Flotation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51" y="1469884"/>
            <a:ext cx="5724525" cy="411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01" y="1434959"/>
            <a:ext cx="3186113" cy="382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0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60217" y="73891"/>
            <a:ext cx="11406909" cy="869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 Flotation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ence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1157077"/>
            <a:ext cx="6696075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5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452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Inflating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6803" y="1780021"/>
            <a:ext cx="8766175" cy="28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3468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Inflatable Boom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270" y="1296560"/>
            <a:ext cx="57785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20" y="1791860"/>
            <a:ext cx="282257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14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4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Inflatable Boom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18" y="1704094"/>
            <a:ext cx="5625372" cy="3528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" y="1704093"/>
            <a:ext cx="6058041" cy="35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892077" y="1160187"/>
            <a:ext cx="1056024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Specially designed to keep the oil in the inter-tidal zone.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– cannot be replaced by other boom types.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be handled with care to prevent tearing the bottom.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connected to floating containment booms.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boom in position before commencing to fill ballast chambers.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extends above the high water mark.</a:t>
            </a:r>
          </a:p>
        </p:txBody>
      </p:sp>
    </p:spTree>
    <p:extLst>
      <p:ext uri="{BB962C8B-B14F-4D97-AF65-F5344CB8AC3E}">
        <p14:creationId xmlns:p14="http://schemas.microsoft.com/office/powerpoint/2010/main" val="25591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072" y="1642483"/>
            <a:ext cx="4814013" cy="357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85" y="1642483"/>
            <a:ext cx="4922350" cy="357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54509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 – Low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655093" y="1348371"/>
            <a:ext cx="6881813" cy="4448175"/>
            <a:chOff x="768" y="1008"/>
            <a:chExt cx="4656" cy="3056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768" y="1008"/>
              <a:ext cx="4656" cy="2688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68" y="2544"/>
              <a:ext cx="2784" cy="576"/>
            </a:xfrm>
            <a:custGeom>
              <a:avLst/>
              <a:gdLst>
                <a:gd name="T0" fmla="*/ 1 w 4656"/>
                <a:gd name="T1" fmla="*/ 0 h 1488"/>
                <a:gd name="T2" fmla="*/ 1 w 4656"/>
                <a:gd name="T3" fmla="*/ 0 h 1488"/>
                <a:gd name="T4" fmla="*/ 1 w 4656"/>
                <a:gd name="T5" fmla="*/ 0 h 1488"/>
                <a:gd name="T6" fmla="*/ 1 w 4656"/>
                <a:gd name="T7" fmla="*/ 0 h 1488"/>
                <a:gd name="T8" fmla="*/ 1 w 4656"/>
                <a:gd name="T9" fmla="*/ 0 h 1488"/>
                <a:gd name="T10" fmla="*/ 1 w 4656"/>
                <a:gd name="T11" fmla="*/ 0 h 1488"/>
                <a:gd name="T12" fmla="*/ 1 w 4656"/>
                <a:gd name="T13" fmla="*/ 0 h 1488"/>
                <a:gd name="T14" fmla="*/ 1 w 4656"/>
                <a:gd name="T15" fmla="*/ 0 h 1488"/>
                <a:gd name="T16" fmla="*/ 1 w 4656"/>
                <a:gd name="T17" fmla="*/ 0 h 1488"/>
                <a:gd name="T18" fmla="*/ 1 w 4656"/>
                <a:gd name="T19" fmla="*/ 0 h 1488"/>
                <a:gd name="T20" fmla="*/ 1 w 4656"/>
                <a:gd name="T21" fmla="*/ 0 h 1488"/>
                <a:gd name="T22" fmla="*/ 1 w 4656"/>
                <a:gd name="T23" fmla="*/ 0 h 1488"/>
                <a:gd name="T24" fmla="*/ 1 w 4656"/>
                <a:gd name="T25" fmla="*/ 0 h 1488"/>
                <a:gd name="T26" fmla="*/ 1 w 4656"/>
                <a:gd name="T27" fmla="*/ 0 h 1488"/>
                <a:gd name="T28" fmla="*/ 1 w 4656"/>
                <a:gd name="T29" fmla="*/ 0 h 1488"/>
                <a:gd name="T30" fmla="*/ 1 w 4656"/>
                <a:gd name="T31" fmla="*/ 0 h 1488"/>
                <a:gd name="T32" fmla="*/ 1 w 4656"/>
                <a:gd name="T33" fmla="*/ 0 h 1488"/>
                <a:gd name="T34" fmla="*/ 1 w 4656"/>
                <a:gd name="T35" fmla="*/ 0 h 1488"/>
                <a:gd name="T36" fmla="*/ 1 w 4656"/>
                <a:gd name="T37" fmla="*/ 0 h 1488"/>
                <a:gd name="T38" fmla="*/ 1 w 4656"/>
                <a:gd name="T39" fmla="*/ 0 h 1488"/>
                <a:gd name="T40" fmla="*/ 1 w 4656"/>
                <a:gd name="T41" fmla="*/ 0 h 1488"/>
                <a:gd name="T42" fmla="*/ 1 w 4656"/>
                <a:gd name="T43" fmla="*/ 0 h 1488"/>
                <a:gd name="T44" fmla="*/ 0 w 4656"/>
                <a:gd name="T45" fmla="*/ 0 h 1488"/>
                <a:gd name="T46" fmla="*/ 0 w 4656"/>
                <a:gd name="T47" fmla="*/ 0 h 1488"/>
                <a:gd name="T48" fmla="*/ 1 w 4656"/>
                <a:gd name="T49" fmla="*/ 0 h 1488"/>
                <a:gd name="T50" fmla="*/ 1 w 4656"/>
                <a:gd name="T51" fmla="*/ 0 h 1488"/>
                <a:gd name="T52" fmla="*/ 1 w 4656"/>
                <a:gd name="T53" fmla="*/ 0 h 1488"/>
                <a:gd name="T54" fmla="*/ 1 w 4656"/>
                <a:gd name="T55" fmla="*/ 0 h 1488"/>
                <a:gd name="T56" fmla="*/ 1 w 4656"/>
                <a:gd name="T57" fmla="*/ 0 h 1488"/>
                <a:gd name="T58" fmla="*/ 1 w 4656"/>
                <a:gd name="T59" fmla="*/ 0 h 1488"/>
                <a:gd name="T60" fmla="*/ 1 w 4656"/>
                <a:gd name="T61" fmla="*/ 0 h 1488"/>
                <a:gd name="T62" fmla="*/ 1 w 4656"/>
                <a:gd name="T63" fmla="*/ 0 h 1488"/>
                <a:gd name="T64" fmla="*/ 1 w 4656"/>
                <a:gd name="T65" fmla="*/ 0 h 1488"/>
                <a:gd name="T66" fmla="*/ 1 w 4656"/>
                <a:gd name="T67" fmla="*/ 0 h 1488"/>
                <a:gd name="T68" fmla="*/ 1 w 4656"/>
                <a:gd name="T69" fmla="*/ 0 h 1488"/>
                <a:gd name="T70" fmla="*/ 1 w 4656"/>
                <a:gd name="T71" fmla="*/ 0 h 1488"/>
                <a:gd name="T72" fmla="*/ 1 w 4656"/>
                <a:gd name="T73" fmla="*/ 0 h 1488"/>
                <a:gd name="T74" fmla="*/ 1 w 4656"/>
                <a:gd name="T75" fmla="*/ 0 h 1488"/>
                <a:gd name="T76" fmla="*/ 1 w 4656"/>
                <a:gd name="T77" fmla="*/ 0 h 1488"/>
                <a:gd name="T78" fmla="*/ 1 w 4656"/>
                <a:gd name="T79" fmla="*/ 0 h 1488"/>
                <a:gd name="T80" fmla="*/ 1 w 4656"/>
                <a:gd name="T81" fmla="*/ 0 h 1488"/>
                <a:gd name="T82" fmla="*/ 1 w 4656"/>
                <a:gd name="T83" fmla="*/ 0 h 1488"/>
                <a:gd name="T84" fmla="*/ 1 w 4656"/>
                <a:gd name="T85" fmla="*/ 0 h 1488"/>
                <a:gd name="T86" fmla="*/ 1 w 4656"/>
                <a:gd name="T87" fmla="*/ 0 h 1488"/>
                <a:gd name="T88" fmla="*/ 1 w 4656"/>
                <a:gd name="T89" fmla="*/ 0 h 1488"/>
                <a:gd name="T90" fmla="*/ 1 w 4656"/>
                <a:gd name="T91" fmla="*/ 0 h 1488"/>
                <a:gd name="T92" fmla="*/ 1 w 4656"/>
                <a:gd name="T93" fmla="*/ 0 h 1488"/>
                <a:gd name="T94" fmla="*/ 1 w 4656"/>
                <a:gd name="T95" fmla="*/ 0 h 1488"/>
                <a:gd name="T96" fmla="*/ 1 w 4656"/>
                <a:gd name="T97" fmla="*/ 0 h 1488"/>
                <a:gd name="T98" fmla="*/ 1 w 4656"/>
                <a:gd name="T99" fmla="*/ 0 h 1488"/>
                <a:gd name="T100" fmla="*/ 1 w 4656"/>
                <a:gd name="T101" fmla="*/ 0 h 1488"/>
                <a:gd name="T102" fmla="*/ 1 w 4656"/>
                <a:gd name="T103" fmla="*/ 0 h 14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656"/>
                <a:gd name="T157" fmla="*/ 0 h 1488"/>
                <a:gd name="T158" fmla="*/ 4656 w 4656"/>
                <a:gd name="T159" fmla="*/ 1488 h 148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656" h="1488">
                  <a:moveTo>
                    <a:pt x="2928" y="96"/>
                  </a:moveTo>
                  <a:lnTo>
                    <a:pt x="3024" y="48"/>
                  </a:lnTo>
                  <a:lnTo>
                    <a:pt x="3072" y="96"/>
                  </a:lnTo>
                  <a:lnTo>
                    <a:pt x="3168" y="144"/>
                  </a:lnTo>
                  <a:lnTo>
                    <a:pt x="3264" y="96"/>
                  </a:lnTo>
                  <a:lnTo>
                    <a:pt x="3360" y="48"/>
                  </a:lnTo>
                  <a:lnTo>
                    <a:pt x="3504" y="144"/>
                  </a:lnTo>
                  <a:lnTo>
                    <a:pt x="3600" y="96"/>
                  </a:lnTo>
                  <a:lnTo>
                    <a:pt x="3648" y="48"/>
                  </a:lnTo>
                  <a:lnTo>
                    <a:pt x="3792" y="144"/>
                  </a:lnTo>
                  <a:lnTo>
                    <a:pt x="3888" y="96"/>
                  </a:lnTo>
                  <a:lnTo>
                    <a:pt x="3936" y="48"/>
                  </a:lnTo>
                  <a:lnTo>
                    <a:pt x="4032" y="48"/>
                  </a:lnTo>
                  <a:lnTo>
                    <a:pt x="4080" y="96"/>
                  </a:lnTo>
                  <a:lnTo>
                    <a:pt x="4128" y="144"/>
                  </a:lnTo>
                  <a:lnTo>
                    <a:pt x="4224" y="144"/>
                  </a:lnTo>
                  <a:lnTo>
                    <a:pt x="4320" y="96"/>
                  </a:lnTo>
                  <a:lnTo>
                    <a:pt x="4368" y="48"/>
                  </a:lnTo>
                  <a:lnTo>
                    <a:pt x="4512" y="96"/>
                  </a:lnTo>
                  <a:lnTo>
                    <a:pt x="4560" y="144"/>
                  </a:lnTo>
                  <a:lnTo>
                    <a:pt x="4656" y="96"/>
                  </a:lnTo>
                  <a:lnTo>
                    <a:pt x="4656" y="1488"/>
                  </a:lnTo>
                  <a:lnTo>
                    <a:pt x="0" y="1488"/>
                  </a:lnTo>
                  <a:lnTo>
                    <a:pt x="0" y="96"/>
                  </a:lnTo>
                  <a:lnTo>
                    <a:pt x="48" y="48"/>
                  </a:lnTo>
                  <a:lnTo>
                    <a:pt x="144" y="48"/>
                  </a:lnTo>
                  <a:lnTo>
                    <a:pt x="192" y="96"/>
                  </a:lnTo>
                  <a:lnTo>
                    <a:pt x="336" y="96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528" y="96"/>
                  </a:lnTo>
                  <a:lnTo>
                    <a:pt x="624" y="96"/>
                  </a:lnTo>
                  <a:lnTo>
                    <a:pt x="720" y="48"/>
                  </a:lnTo>
                  <a:lnTo>
                    <a:pt x="768" y="0"/>
                  </a:lnTo>
                  <a:lnTo>
                    <a:pt x="864" y="48"/>
                  </a:lnTo>
                  <a:lnTo>
                    <a:pt x="960" y="96"/>
                  </a:lnTo>
                  <a:lnTo>
                    <a:pt x="1008" y="144"/>
                  </a:lnTo>
                  <a:lnTo>
                    <a:pt x="1104" y="96"/>
                  </a:lnTo>
                  <a:lnTo>
                    <a:pt x="1200" y="48"/>
                  </a:lnTo>
                  <a:lnTo>
                    <a:pt x="1296" y="48"/>
                  </a:lnTo>
                  <a:lnTo>
                    <a:pt x="1344" y="96"/>
                  </a:lnTo>
                  <a:lnTo>
                    <a:pt x="1392" y="144"/>
                  </a:lnTo>
                  <a:lnTo>
                    <a:pt x="1440" y="96"/>
                  </a:lnTo>
                  <a:lnTo>
                    <a:pt x="1488" y="48"/>
                  </a:lnTo>
                  <a:lnTo>
                    <a:pt x="1584" y="48"/>
                  </a:lnTo>
                  <a:lnTo>
                    <a:pt x="1680" y="96"/>
                  </a:lnTo>
                  <a:lnTo>
                    <a:pt x="1728" y="192"/>
                  </a:lnTo>
                  <a:lnTo>
                    <a:pt x="1776" y="144"/>
                  </a:lnTo>
                  <a:lnTo>
                    <a:pt x="1824" y="96"/>
                  </a:lnTo>
                  <a:lnTo>
                    <a:pt x="1872" y="48"/>
                  </a:lnTo>
                  <a:lnTo>
                    <a:pt x="1968" y="48"/>
                  </a:lnTo>
                  <a:lnTo>
                    <a:pt x="2112" y="48"/>
                  </a:lnTo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140" y="1593"/>
              <a:ext cx="36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Air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058" y="2622"/>
              <a:ext cx="56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Water</a:t>
              </a: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768" y="2976"/>
              <a:ext cx="4656" cy="720"/>
            </a:xfrm>
            <a:custGeom>
              <a:avLst/>
              <a:gdLst>
                <a:gd name="T0" fmla="*/ 0 w 4656"/>
                <a:gd name="T1" fmla="*/ 144 h 720"/>
                <a:gd name="T2" fmla="*/ 240 w 4656"/>
                <a:gd name="T3" fmla="*/ 48 h 720"/>
                <a:gd name="T4" fmla="*/ 912 w 4656"/>
                <a:gd name="T5" fmla="*/ 96 h 720"/>
                <a:gd name="T6" fmla="*/ 1536 w 4656"/>
                <a:gd name="T7" fmla="*/ 0 h 720"/>
                <a:gd name="T8" fmla="*/ 2496 w 4656"/>
                <a:gd name="T9" fmla="*/ 96 h 720"/>
                <a:gd name="T10" fmla="*/ 3168 w 4656"/>
                <a:gd name="T11" fmla="*/ 0 h 720"/>
                <a:gd name="T12" fmla="*/ 3792 w 4656"/>
                <a:gd name="T13" fmla="*/ 96 h 720"/>
                <a:gd name="T14" fmla="*/ 4416 w 4656"/>
                <a:gd name="T15" fmla="*/ 0 h 720"/>
                <a:gd name="T16" fmla="*/ 4656 w 4656"/>
                <a:gd name="T17" fmla="*/ 0 h 720"/>
                <a:gd name="T18" fmla="*/ 4656 w 4656"/>
                <a:gd name="T19" fmla="*/ 720 h 720"/>
                <a:gd name="T20" fmla="*/ 0 w 4656"/>
                <a:gd name="T21" fmla="*/ 720 h 720"/>
                <a:gd name="T22" fmla="*/ 0 w 4656"/>
                <a:gd name="T23" fmla="*/ 144 h 7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656"/>
                <a:gd name="T37" fmla="*/ 0 h 720"/>
                <a:gd name="T38" fmla="*/ 4656 w 4656"/>
                <a:gd name="T39" fmla="*/ 720 h 7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656" h="720">
                  <a:moveTo>
                    <a:pt x="0" y="144"/>
                  </a:moveTo>
                  <a:lnTo>
                    <a:pt x="240" y="48"/>
                  </a:lnTo>
                  <a:lnTo>
                    <a:pt x="912" y="96"/>
                  </a:lnTo>
                  <a:lnTo>
                    <a:pt x="1536" y="0"/>
                  </a:lnTo>
                  <a:lnTo>
                    <a:pt x="2496" y="96"/>
                  </a:lnTo>
                  <a:lnTo>
                    <a:pt x="3168" y="0"/>
                  </a:lnTo>
                  <a:lnTo>
                    <a:pt x="3792" y="96"/>
                  </a:lnTo>
                  <a:lnTo>
                    <a:pt x="4416" y="0"/>
                  </a:lnTo>
                  <a:lnTo>
                    <a:pt x="4656" y="0"/>
                  </a:lnTo>
                  <a:lnTo>
                    <a:pt x="4656" y="720"/>
                  </a:lnTo>
                  <a:lnTo>
                    <a:pt x="0" y="7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3264" y="2448"/>
              <a:ext cx="672" cy="576"/>
            </a:xfrm>
            <a:prstGeom prst="ellipse">
              <a:avLst/>
            </a:prstGeom>
            <a:solidFill>
              <a:srgbClr val="0099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640" y="2448"/>
              <a:ext cx="672" cy="576"/>
            </a:xfrm>
            <a:prstGeom prst="ellipse">
              <a:avLst/>
            </a:prstGeom>
            <a:solidFill>
              <a:srgbClr val="0099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2976" y="2016"/>
              <a:ext cx="576" cy="5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68" y="2544"/>
              <a:ext cx="1908" cy="72"/>
            </a:xfrm>
            <a:custGeom>
              <a:avLst/>
              <a:gdLst>
                <a:gd name="T0" fmla="*/ 0 w 1908"/>
                <a:gd name="T1" fmla="*/ 42 h 72"/>
                <a:gd name="T2" fmla="*/ 54 w 1908"/>
                <a:gd name="T3" fmla="*/ 24 h 72"/>
                <a:gd name="T4" fmla="*/ 147 w 1908"/>
                <a:gd name="T5" fmla="*/ 39 h 72"/>
                <a:gd name="T6" fmla="*/ 249 w 1908"/>
                <a:gd name="T7" fmla="*/ 12 h 72"/>
                <a:gd name="T8" fmla="*/ 258 w 1908"/>
                <a:gd name="T9" fmla="*/ 3 h 72"/>
                <a:gd name="T10" fmla="*/ 324 w 1908"/>
                <a:gd name="T11" fmla="*/ 36 h 72"/>
                <a:gd name="T12" fmla="*/ 414 w 1908"/>
                <a:gd name="T13" fmla="*/ 33 h 72"/>
                <a:gd name="T14" fmla="*/ 459 w 1908"/>
                <a:gd name="T15" fmla="*/ 12 h 72"/>
                <a:gd name="T16" fmla="*/ 465 w 1908"/>
                <a:gd name="T17" fmla="*/ 3 h 72"/>
                <a:gd name="T18" fmla="*/ 483 w 1908"/>
                <a:gd name="T19" fmla="*/ 12 h 72"/>
                <a:gd name="T20" fmla="*/ 567 w 1908"/>
                <a:gd name="T21" fmla="*/ 36 h 72"/>
                <a:gd name="T22" fmla="*/ 594 w 1908"/>
                <a:gd name="T23" fmla="*/ 54 h 72"/>
                <a:gd name="T24" fmla="*/ 603 w 1908"/>
                <a:gd name="T25" fmla="*/ 60 h 72"/>
                <a:gd name="T26" fmla="*/ 669 w 1908"/>
                <a:gd name="T27" fmla="*/ 45 h 72"/>
                <a:gd name="T28" fmla="*/ 765 w 1908"/>
                <a:gd name="T29" fmla="*/ 24 h 72"/>
                <a:gd name="T30" fmla="*/ 789 w 1908"/>
                <a:gd name="T31" fmla="*/ 27 h 72"/>
                <a:gd name="T32" fmla="*/ 795 w 1908"/>
                <a:gd name="T33" fmla="*/ 36 h 72"/>
                <a:gd name="T34" fmla="*/ 831 w 1908"/>
                <a:gd name="T35" fmla="*/ 54 h 72"/>
                <a:gd name="T36" fmla="*/ 852 w 1908"/>
                <a:gd name="T37" fmla="*/ 51 h 72"/>
                <a:gd name="T38" fmla="*/ 870 w 1908"/>
                <a:gd name="T39" fmla="*/ 39 h 72"/>
                <a:gd name="T40" fmla="*/ 894 w 1908"/>
                <a:gd name="T41" fmla="*/ 24 h 72"/>
                <a:gd name="T42" fmla="*/ 912 w 1908"/>
                <a:gd name="T43" fmla="*/ 18 h 72"/>
                <a:gd name="T44" fmla="*/ 984 w 1908"/>
                <a:gd name="T45" fmla="*/ 27 h 72"/>
                <a:gd name="T46" fmla="*/ 1011 w 1908"/>
                <a:gd name="T47" fmla="*/ 42 h 72"/>
                <a:gd name="T48" fmla="*/ 1038 w 1908"/>
                <a:gd name="T49" fmla="*/ 72 h 72"/>
                <a:gd name="T50" fmla="*/ 1080 w 1908"/>
                <a:gd name="T51" fmla="*/ 48 h 72"/>
                <a:gd name="T52" fmla="*/ 1107 w 1908"/>
                <a:gd name="T53" fmla="*/ 36 h 72"/>
                <a:gd name="T54" fmla="*/ 1128 w 1908"/>
                <a:gd name="T55" fmla="*/ 24 h 72"/>
                <a:gd name="T56" fmla="*/ 1383 w 1908"/>
                <a:gd name="T57" fmla="*/ 33 h 72"/>
                <a:gd name="T58" fmla="*/ 1677 w 1908"/>
                <a:gd name="T59" fmla="*/ 39 h 72"/>
                <a:gd name="T60" fmla="*/ 1809 w 1908"/>
                <a:gd name="T61" fmla="*/ 27 h 72"/>
                <a:gd name="T62" fmla="*/ 1908 w 1908"/>
                <a:gd name="T63" fmla="*/ 54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08"/>
                <a:gd name="T97" fmla="*/ 0 h 72"/>
                <a:gd name="T98" fmla="*/ 1908 w 1908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08" h="72">
                  <a:moveTo>
                    <a:pt x="0" y="42"/>
                  </a:moveTo>
                  <a:cubicBezTo>
                    <a:pt x="31" y="32"/>
                    <a:pt x="19" y="28"/>
                    <a:pt x="54" y="24"/>
                  </a:cubicBezTo>
                  <a:cubicBezTo>
                    <a:pt x="106" y="28"/>
                    <a:pt x="90" y="35"/>
                    <a:pt x="147" y="39"/>
                  </a:cubicBezTo>
                  <a:cubicBezTo>
                    <a:pt x="188" y="49"/>
                    <a:pt x="213" y="24"/>
                    <a:pt x="249" y="12"/>
                  </a:cubicBezTo>
                  <a:cubicBezTo>
                    <a:pt x="252" y="9"/>
                    <a:pt x="254" y="4"/>
                    <a:pt x="258" y="3"/>
                  </a:cubicBezTo>
                  <a:cubicBezTo>
                    <a:pt x="268" y="0"/>
                    <a:pt x="312" y="28"/>
                    <a:pt x="324" y="36"/>
                  </a:cubicBezTo>
                  <a:cubicBezTo>
                    <a:pt x="354" y="35"/>
                    <a:pt x="384" y="36"/>
                    <a:pt x="414" y="33"/>
                  </a:cubicBezTo>
                  <a:cubicBezTo>
                    <a:pt x="427" y="32"/>
                    <a:pt x="444" y="15"/>
                    <a:pt x="459" y="12"/>
                  </a:cubicBezTo>
                  <a:cubicBezTo>
                    <a:pt x="461" y="9"/>
                    <a:pt x="462" y="4"/>
                    <a:pt x="465" y="3"/>
                  </a:cubicBezTo>
                  <a:cubicBezTo>
                    <a:pt x="469" y="1"/>
                    <a:pt x="481" y="11"/>
                    <a:pt x="483" y="12"/>
                  </a:cubicBezTo>
                  <a:cubicBezTo>
                    <a:pt x="509" y="23"/>
                    <a:pt x="543" y="23"/>
                    <a:pt x="567" y="36"/>
                  </a:cubicBezTo>
                  <a:cubicBezTo>
                    <a:pt x="567" y="36"/>
                    <a:pt x="589" y="51"/>
                    <a:pt x="594" y="54"/>
                  </a:cubicBezTo>
                  <a:cubicBezTo>
                    <a:pt x="597" y="56"/>
                    <a:pt x="603" y="60"/>
                    <a:pt x="603" y="60"/>
                  </a:cubicBezTo>
                  <a:cubicBezTo>
                    <a:pt x="626" y="56"/>
                    <a:pt x="646" y="48"/>
                    <a:pt x="669" y="45"/>
                  </a:cubicBezTo>
                  <a:cubicBezTo>
                    <a:pt x="711" y="17"/>
                    <a:pt x="692" y="27"/>
                    <a:pt x="765" y="24"/>
                  </a:cubicBezTo>
                  <a:cubicBezTo>
                    <a:pt x="773" y="25"/>
                    <a:pt x="782" y="24"/>
                    <a:pt x="789" y="27"/>
                  </a:cubicBezTo>
                  <a:cubicBezTo>
                    <a:pt x="792" y="28"/>
                    <a:pt x="792" y="34"/>
                    <a:pt x="795" y="36"/>
                  </a:cubicBezTo>
                  <a:cubicBezTo>
                    <a:pt x="805" y="44"/>
                    <a:pt x="820" y="47"/>
                    <a:pt x="831" y="54"/>
                  </a:cubicBezTo>
                  <a:cubicBezTo>
                    <a:pt x="838" y="53"/>
                    <a:pt x="845" y="54"/>
                    <a:pt x="852" y="51"/>
                  </a:cubicBezTo>
                  <a:cubicBezTo>
                    <a:pt x="859" y="48"/>
                    <a:pt x="870" y="39"/>
                    <a:pt x="870" y="39"/>
                  </a:cubicBezTo>
                  <a:cubicBezTo>
                    <a:pt x="880" y="25"/>
                    <a:pt x="873" y="31"/>
                    <a:pt x="894" y="24"/>
                  </a:cubicBezTo>
                  <a:cubicBezTo>
                    <a:pt x="900" y="22"/>
                    <a:pt x="912" y="18"/>
                    <a:pt x="912" y="18"/>
                  </a:cubicBezTo>
                  <a:cubicBezTo>
                    <a:pt x="938" y="20"/>
                    <a:pt x="959" y="24"/>
                    <a:pt x="984" y="27"/>
                  </a:cubicBezTo>
                  <a:cubicBezTo>
                    <a:pt x="994" y="30"/>
                    <a:pt x="1011" y="42"/>
                    <a:pt x="1011" y="42"/>
                  </a:cubicBezTo>
                  <a:cubicBezTo>
                    <a:pt x="1020" y="56"/>
                    <a:pt x="1023" y="67"/>
                    <a:pt x="1038" y="72"/>
                  </a:cubicBezTo>
                  <a:cubicBezTo>
                    <a:pt x="1047" y="59"/>
                    <a:pt x="1066" y="55"/>
                    <a:pt x="1080" y="48"/>
                  </a:cubicBezTo>
                  <a:cubicBezTo>
                    <a:pt x="1089" y="44"/>
                    <a:pt x="1107" y="36"/>
                    <a:pt x="1107" y="36"/>
                  </a:cubicBezTo>
                  <a:cubicBezTo>
                    <a:pt x="1111" y="23"/>
                    <a:pt x="1108" y="24"/>
                    <a:pt x="1128" y="24"/>
                  </a:cubicBezTo>
                  <a:cubicBezTo>
                    <a:pt x="1213" y="24"/>
                    <a:pt x="1298" y="28"/>
                    <a:pt x="1383" y="33"/>
                  </a:cubicBezTo>
                  <a:cubicBezTo>
                    <a:pt x="1469" y="54"/>
                    <a:pt x="1584" y="36"/>
                    <a:pt x="1677" y="39"/>
                  </a:cubicBezTo>
                  <a:cubicBezTo>
                    <a:pt x="1727" y="37"/>
                    <a:pt x="1765" y="42"/>
                    <a:pt x="1809" y="27"/>
                  </a:cubicBezTo>
                  <a:cubicBezTo>
                    <a:pt x="1845" y="33"/>
                    <a:pt x="1870" y="54"/>
                    <a:pt x="1908" y="54"/>
                  </a:cubicBezTo>
                </a:path>
              </a:pathLst>
            </a:custGeom>
            <a:noFill/>
            <a:ln w="762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graphicFrame>
          <p:nvGraphicFramePr>
            <p:cNvPr id="16" name="Object 13"/>
            <p:cNvGraphicFramePr>
              <a:graphicFrameLocks noChangeAspect="1"/>
            </p:cNvGraphicFramePr>
            <p:nvPr/>
          </p:nvGraphicFramePr>
          <p:xfrm>
            <a:off x="1698" y="2683"/>
            <a:ext cx="41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8" name="Clip" r:id="rId3" imgW="1381658" imgH="657454" progId="">
                    <p:embed/>
                  </p:oleObj>
                </mc:Choice>
                <mc:Fallback>
                  <p:oleObj name="Clip" r:id="rId3" imgW="1381658" imgH="657454" progId="">
                    <p:embed/>
                    <p:pic>
                      <p:nvPicPr>
                        <p:cNvPr id="4814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8" y="2683"/>
                          <a:ext cx="414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2641" y="3815"/>
              <a:ext cx="80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latin typeface="Tahoma" panose="020B0604030504040204" pitchFamily="34" charset="0"/>
                  <a:cs typeface="Tahoma" panose="020B0604030504040204" pitchFamily="34" charset="0"/>
                </a:rPr>
                <a:t>Low Tide</a:t>
              </a:r>
            </a:p>
          </p:txBody>
        </p:sp>
        <p:graphicFrame>
          <p:nvGraphicFramePr>
            <p:cNvPr id="18" name="Object 15"/>
            <p:cNvGraphicFramePr>
              <a:graphicFrameLocks noChangeAspect="1"/>
            </p:cNvGraphicFramePr>
            <p:nvPr/>
          </p:nvGraphicFramePr>
          <p:xfrm>
            <a:off x="2208" y="2880"/>
            <a:ext cx="285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9" name="Clip" r:id="rId5" imgW="1063447" imgH="769010" progId="">
                    <p:embed/>
                  </p:oleObj>
                </mc:Choice>
                <mc:Fallback>
                  <p:oleObj name="Clip" r:id="rId5" imgW="1063447" imgH="769010" progId="">
                    <p:embed/>
                    <p:pic>
                      <p:nvPicPr>
                        <p:cNvPr id="4814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880"/>
                          <a:ext cx="285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417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91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 – High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2310606" y="1304348"/>
            <a:ext cx="7570788" cy="4994280"/>
            <a:chOff x="767" y="1008"/>
            <a:chExt cx="4664" cy="3086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768" y="1008"/>
              <a:ext cx="4656" cy="2688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75" y="1920"/>
              <a:ext cx="4656" cy="1200"/>
            </a:xfrm>
            <a:custGeom>
              <a:avLst/>
              <a:gdLst>
                <a:gd name="T0" fmla="*/ 2928 w 4656"/>
                <a:gd name="T1" fmla="*/ 2 h 1488"/>
                <a:gd name="T2" fmla="*/ 3024 w 4656"/>
                <a:gd name="T3" fmla="*/ 2 h 1488"/>
                <a:gd name="T4" fmla="*/ 3072 w 4656"/>
                <a:gd name="T5" fmla="*/ 2 h 1488"/>
                <a:gd name="T6" fmla="*/ 3168 w 4656"/>
                <a:gd name="T7" fmla="*/ 2 h 1488"/>
                <a:gd name="T8" fmla="*/ 3264 w 4656"/>
                <a:gd name="T9" fmla="*/ 2 h 1488"/>
                <a:gd name="T10" fmla="*/ 3360 w 4656"/>
                <a:gd name="T11" fmla="*/ 2 h 1488"/>
                <a:gd name="T12" fmla="*/ 3504 w 4656"/>
                <a:gd name="T13" fmla="*/ 2 h 1488"/>
                <a:gd name="T14" fmla="*/ 3600 w 4656"/>
                <a:gd name="T15" fmla="*/ 2 h 1488"/>
                <a:gd name="T16" fmla="*/ 3648 w 4656"/>
                <a:gd name="T17" fmla="*/ 2 h 1488"/>
                <a:gd name="T18" fmla="*/ 3792 w 4656"/>
                <a:gd name="T19" fmla="*/ 2 h 1488"/>
                <a:gd name="T20" fmla="*/ 3888 w 4656"/>
                <a:gd name="T21" fmla="*/ 2 h 1488"/>
                <a:gd name="T22" fmla="*/ 3936 w 4656"/>
                <a:gd name="T23" fmla="*/ 2 h 1488"/>
                <a:gd name="T24" fmla="*/ 4032 w 4656"/>
                <a:gd name="T25" fmla="*/ 2 h 1488"/>
                <a:gd name="T26" fmla="*/ 4080 w 4656"/>
                <a:gd name="T27" fmla="*/ 2 h 1488"/>
                <a:gd name="T28" fmla="*/ 4128 w 4656"/>
                <a:gd name="T29" fmla="*/ 2 h 1488"/>
                <a:gd name="T30" fmla="*/ 4224 w 4656"/>
                <a:gd name="T31" fmla="*/ 2 h 1488"/>
                <a:gd name="T32" fmla="*/ 4320 w 4656"/>
                <a:gd name="T33" fmla="*/ 2 h 1488"/>
                <a:gd name="T34" fmla="*/ 4368 w 4656"/>
                <a:gd name="T35" fmla="*/ 2 h 1488"/>
                <a:gd name="T36" fmla="*/ 4512 w 4656"/>
                <a:gd name="T37" fmla="*/ 2 h 1488"/>
                <a:gd name="T38" fmla="*/ 4560 w 4656"/>
                <a:gd name="T39" fmla="*/ 2 h 1488"/>
                <a:gd name="T40" fmla="*/ 4656 w 4656"/>
                <a:gd name="T41" fmla="*/ 2 h 1488"/>
                <a:gd name="T42" fmla="*/ 4656 w 4656"/>
                <a:gd name="T43" fmla="*/ 2 h 1488"/>
                <a:gd name="T44" fmla="*/ 0 w 4656"/>
                <a:gd name="T45" fmla="*/ 2 h 1488"/>
                <a:gd name="T46" fmla="*/ 0 w 4656"/>
                <a:gd name="T47" fmla="*/ 2 h 1488"/>
                <a:gd name="T48" fmla="*/ 48 w 4656"/>
                <a:gd name="T49" fmla="*/ 2 h 1488"/>
                <a:gd name="T50" fmla="*/ 144 w 4656"/>
                <a:gd name="T51" fmla="*/ 2 h 1488"/>
                <a:gd name="T52" fmla="*/ 192 w 4656"/>
                <a:gd name="T53" fmla="*/ 2 h 1488"/>
                <a:gd name="T54" fmla="*/ 336 w 4656"/>
                <a:gd name="T55" fmla="*/ 2 h 1488"/>
                <a:gd name="T56" fmla="*/ 384 w 4656"/>
                <a:gd name="T57" fmla="*/ 2 h 1488"/>
                <a:gd name="T58" fmla="*/ 432 w 4656"/>
                <a:gd name="T59" fmla="*/ 0 h 1488"/>
                <a:gd name="T60" fmla="*/ 528 w 4656"/>
                <a:gd name="T61" fmla="*/ 2 h 1488"/>
                <a:gd name="T62" fmla="*/ 624 w 4656"/>
                <a:gd name="T63" fmla="*/ 2 h 1488"/>
                <a:gd name="T64" fmla="*/ 720 w 4656"/>
                <a:gd name="T65" fmla="*/ 2 h 1488"/>
                <a:gd name="T66" fmla="*/ 768 w 4656"/>
                <a:gd name="T67" fmla="*/ 0 h 1488"/>
                <a:gd name="T68" fmla="*/ 864 w 4656"/>
                <a:gd name="T69" fmla="*/ 2 h 1488"/>
                <a:gd name="T70" fmla="*/ 960 w 4656"/>
                <a:gd name="T71" fmla="*/ 2 h 1488"/>
                <a:gd name="T72" fmla="*/ 1008 w 4656"/>
                <a:gd name="T73" fmla="*/ 2 h 1488"/>
                <a:gd name="T74" fmla="*/ 1104 w 4656"/>
                <a:gd name="T75" fmla="*/ 2 h 1488"/>
                <a:gd name="T76" fmla="*/ 1200 w 4656"/>
                <a:gd name="T77" fmla="*/ 2 h 1488"/>
                <a:gd name="T78" fmla="*/ 1296 w 4656"/>
                <a:gd name="T79" fmla="*/ 2 h 1488"/>
                <a:gd name="T80" fmla="*/ 1344 w 4656"/>
                <a:gd name="T81" fmla="*/ 2 h 1488"/>
                <a:gd name="T82" fmla="*/ 1392 w 4656"/>
                <a:gd name="T83" fmla="*/ 2 h 1488"/>
                <a:gd name="T84" fmla="*/ 1440 w 4656"/>
                <a:gd name="T85" fmla="*/ 2 h 1488"/>
                <a:gd name="T86" fmla="*/ 1488 w 4656"/>
                <a:gd name="T87" fmla="*/ 2 h 1488"/>
                <a:gd name="T88" fmla="*/ 1584 w 4656"/>
                <a:gd name="T89" fmla="*/ 2 h 1488"/>
                <a:gd name="T90" fmla="*/ 1680 w 4656"/>
                <a:gd name="T91" fmla="*/ 2 h 1488"/>
                <a:gd name="T92" fmla="*/ 1728 w 4656"/>
                <a:gd name="T93" fmla="*/ 2 h 1488"/>
                <a:gd name="T94" fmla="*/ 1776 w 4656"/>
                <a:gd name="T95" fmla="*/ 2 h 1488"/>
                <a:gd name="T96" fmla="*/ 1824 w 4656"/>
                <a:gd name="T97" fmla="*/ 2 h 1488"/>
                <a:gd name="T98" fmla="*/ 1872 w 4656"/>
                <a:gd name="T99" fmla="*/ 2 h 1488"/>
                <a:gd name="T100" fmla="*/ 1968 w 4656"/>
                <a:gd name="T101" fmla="*/ 2 h 1488"/>
                <a:gd name="T102" fmla="*/ 2112 w 4656"/>
                <a:gd name="T103" fmla="*/ 2 h 14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656"/>
                <a:gd name="T157" fmla="*/ 0 h 1488"/>
                <a:gd name="T158" fmla="*/ 4656 w 4656"/>
                <a:gd name="T159" fmla="*/ 1488 h 148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656" h="1488">
                  <a:moveTo>
                    <a:pt x="2928" y="96"/>
                  </a:moveTo>
                  <a:lnTo>
                    <a:pt x="3024" y="48"/>
                  </a:lnTo>
                  <a:lnTo>
                    <a:pt x="3072" y="96"/>
                  </a:lnTo>
                  <a:lnTo>
                    <a:pt x="3168" y="144"/>
                  </a:lnTo>
                  <a:lnTo>
                    <a:pt x="3264" y="96"/>
                  </a:lnTo>
                  <a:lnTo>
                    <a:pt x="3360" y="48"/>
                  </a:lnTo>
                  <a:lnTo>
                    <a:pt x="3504" y="144"/>
                  </a:lnTo>
                  <a:lnTo>
                    <a:pt x="3600" y="96"/>
                  </a:lnTo>
                  <a:lnTo>
                    <a:pt x="3648" y="48"/>
                  </a:lnTo>
                  <a:lnTo>
                    <a:pt x="3792" y="144"/>
                  </a:lnTo>
                  <a:lnTo>
                    <a:pt x="3888" y="96"/>
                  </a:lnTo>
                  <a:lnTo>
                    <a:pt x="3936" y="48"/>
                  </a:lnTo>
                  <a:lnTo>
                    <a:pt x="4032" y="48"/>
                  </a:lnTo>
                  <a:lnTo>
                    <a:pt x="4080" y="96"/>
                  </a:lnTo>
                  <a:lnTo>
                    <a:pt x="4128" y="144"/>
                  </a:lnTo>
                  <a:lnTo>
                    <a:pt x="4224" y="144"/>
                  </a:lnTo>
                  <a:lnTo>
                    <a:pt x="4320" y="96"/>
                  </a:lnTo>
                  <a:lnTo>
                    <a:pt x="4368" y="48"/>
                  </a:lnTo>
                  <a:lnTo>
                    <a:pt x="4512" y="96"/>
                  </a:lnTo>
                  <a:lnTo>
                    <a:pt x="4560" y="144"/>
                  </a:lnTo>
                  <a:lnTo>
                    <a:pt x="4656" y="96"/>
                  </a:lnTo>
                  <a:lnTo>
                    <a:pt x="4656" y="1488"/>
                  </a:lnTo>
                  <a:lnTo>
                    <a:pt x="0" y="1488"/>
                  </a:lnTo>
                  <a:lnTo>
                    <a:pt x="0" y="96"/>
                  </a:lnTo>
                  <a:lnTo>
                    <a:pt x="48" y="48"/>
                  </a:lnTo>
                  <a:lnTo>
                    <a:pt x="144" y="48"/>
                  </a:lnTo>
                  <a:lnTo>
                    <a:pt x="192" y="96"/>
                  </a:lnTo>
                  <a:lnTo>
                    <a:pt x="336" y="96"/>
                  </a:lnTo>
                  <a:lnTo>
                    <a:pt x="384" y="48"/>
                  </a:lnTo>
                  <a:lnTo>
                    <a:pt x="432" y="0"/>
                  </a:lnTo>
                  <a:lnTo>
                    <a:pt x="528" y="96"/>
                  </a:lnTo>
                  <a:lnTo>
                    <a:pt x="624" y="96"/>
                  </a:lnTo>
                  <a:lnTo>
                    <a:pt x="720" y="48"/>
                  </a:lnTo>
                  <a:lnTo>
                    <a:pt x="768" y="0"/>
                  </a:lnTo>
                  <a:lnTo>
                    <a:pt x="864" y="48"/>
                  </a:lnTo>
                  <a:lnTo>
                    <a:pt x="960" y="96"/>
                  </a:lnTo>
                  <a:lnTo>
                    <a:pt x="1008" y="144"/>
                  </a:lnTo>
                  <a:lnTo>
                    <a:pt x="1104" y="96"/>
                  </a:lnTo>
                  <a:lnTo>
                    <a:pt x="1200" y="48"/>
                  </a:lnTo>
                  <a:lnTo>
                    <a:pt x="1296" y="48"/>
                  </a:lnTo>
                  <a:lnTo>
                    <a:pt x="1344" y="96"/>
                  </a:lnTo>
                  <a:lnTo>
                    <a:pt x="1392" y="144"/>
                  </a:lnTo>
                  <a:lnTo>
                    <a:pt x="1440" y="96"/>
                  </a:lnTo>
                  <a:lnTo>
                    <a:pt x="1488" y="48"/>
                  </a:lnTo>
                  <a:lnTo>
                    <a:pt x="1584" y="48"/>
                  </a:lnTo>
                  <a:lnTo>
                    <a:pt x="1680" y="96"/>
                  </a:lnTo>
                  <a:lnTo>
                    <a:pt x="1728" y="192"/>
                  </a:lnTo>
                  <a:lnTo>
                    <a:pt x="1776" y="144"/>
                  </a:lnTo>
                  <a:lnTo>
                    <a:pt x="1824" y="96"/>
                  </a:lnTo>
                  <a:lnTo>
                    <a:pt x="1872" y="48"/>
                  </a:lnTo>
                  <a:lnTo>
                    <a:pt x="1968" y="48"/>
                  </a:lnTo>
                  <a:lnTo>
                    <a:pt x="2112" y="48"/>
                  </a:lnTo>
                </a:path>
              </a:pathLst>
            </a:custGeom>
            <a:solidFill>
              <a:srgbClr val="00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264" y="1968"/>
              <a:ext cx="576" cy="576"/>
            </a:xfrm>
            <a:prstGeom prst="ellipse">
              <a:avLst/>
            </a:prstGeom>
            <a:solidFill>
              <a:srgbClr val="0099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2736" y="1968"/>
              <a:ext cx="576" cy="576"/>
            </a:xfrm>
            <a:prstGeom prst="ellipse">
              <a:avLst/>
            </a:prstGeom>
            <a:solidFill>
              <a:srgbClr val="0099FF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976" y="1536"/>
              <a:ext cx="576" cy="5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ahoma" panose="020B0604030504040204" pitchFamily="34" charset="0"/>
              </a:endParaRP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304" y="1562"/>
              <a:ext cx="371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5000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Air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193" y="2379"/>
              <a:ext cx="51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solidFill>
                    <a:schemeClr val="bg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Water</a:t>
              </a: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768" y="2976"/>
              <a:ext cx="4656" cy="720"/>
            </a:xfrm>
            <a:custGeom>
              <a:avLst/>
              <a:gdLst>
                <a:gd name="T0" fmla="*/ 0 w 4656"/>
                <a:gd name="T1" fmla="*/ 144 h 720"/>
                <a:gd name="T2" fmla="*/ 240 w 4656"/>
                <a:gd name="T3" fmla="*/ 48 h 720"/>
                <a:gd name="T4" fmla="*/ 912 w 4656"/>
                <a:gd name="T5" fmla="*/ 96 h 720"/>
                <a:gd name="T6" fmla="*/ 1536 w 4656"/>
                <a:gd name="T7" fmla="*/ 0 h 720"/>
                <a:gd name="T8" fmla="*/ 2496 w 4656"/>
                <a:gd name="T9" fmla="*/ 96 h 720"/>
                <a:gd name="T10" fmla="*/ 3168 w 4656"/>
                <a:gd name="T11" fmla="*/ 0 h 720"/>
                <a:gd name="T12" fmla="*/ 3792 w 4656"/>
                <a:gd name="T13" fmla="*/ 96 h 720"/>
                <a:gd name="T14" fmla="*/ 4416 w 4656"/>
                <a:gd name="T15" fmla="*/ 0 h 720"/>
                <a:gd name="T16" fmla="*/ 4656 w 4656"/>
                <a:gd name="T17" fmla="*/ 0 h 720"/>
                <a:gd name="T18" fmla="*/ 4656 w 4656"/>
                <a:gd name="T19" fmla="*/ 720 h 720"/>
                <a:gd name="T20" fmla="*/ 0 w 4656"/>
                <a:gd name="T21" fmla="*/ 720 h 720"/>
                <a:gd name="T22" fmla="*/ 0 w 4656"/>
                <a:gd name="T23" fmla="*/ 144 h 7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656"/>
                <a:gd name="T37" fmla="*/ 0 h 720"/>
                <a:gd name="T38" fmla="*/ 4656 w 4656"/>
                <a:gd name="T39" fmla="*/ 720 h 7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656" h="720">
                  <a:moveTo>
                    <a:pt x="0" y="144"/>
                  </a:moveTo>
                  <a:lnTo>
                    <a:pt x="240" y="48"/>
                  </a:lnTo>
                  <a:lnTo>
                    <a:pt x="912" y="96"/>
                  </a:lnTo>
                  <a:lnTo>
                    <a:pt x="1536" y="0"/>
                  </a:lnTo>
                  <a:lnTo>
                    <a:pt x="2496" y="96"/>
                  </a:lnTo>
                  <a:lnTo>
                    <a:pt x="3168" y="0"/>
                  </a:lnTo>
                  <a:lnTo>
                    <a:pt x="3792" y="96"/>
                  </a:lnTo>
                  <a:lnTo>
                    <a:pt x="4416" y="0"/>
                  </a:lnTo>
                  <a:lnTo>
                    <a:pt x="4656" y="0"/>
                  </a:lnTo>
                  <a:lnTo>
                    <a:pt x="4656" y="720"/>
                  </a:lnTo>
                  <a:lnTo>
                    <a:pt x="0" y="72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767" y="1910"/>
              <a:ext cx="2239" cy="132"/>
            </a:xfrm>
            <a:custGeom>
              <a:avLst/>
              <a:gdLst>
                <a:gd name="T0" fmla="*/ 0 w 2239"/>
                <a:gd name="T1" fmla="*/ 69 h 132"/>
                <a:gd name="T2" fmla="*/ 35 w 2239"/>
                <a:gd name="T3" fmla="*/ 63 h 132"/>
                <a:gd name="T4" fmla="*/ 76 w 2239"/>
                <a:gd name="T5" fmla="*/ 41 h 132"/>
                <a:gd name="T6" fmla="*/ 209 w 2239"/>
                <a:gd name="T7" fmla="*/ 76 h 132"/>
                <a:gd name="T8" fmla="*/ 354 w 2239"/>
                <a:gd name="T9" fmla="*/ 72 h 132"/>
                <a:gd name="T10" fmla="*/ 379 w 2239"/>
                <a:gd name="T11" fmla="*/ 41 h 132"/>
                <a:gd name="T12" fmla="*/ 417 w 2239"/>
                <a:gd name="T13" fmla="*/ 25 h 132"/>
                <a:gd name="T14" fmla="*/ 474 w 2239"/>
                <a:gd name="T15" fmla="*/ 54 h 132"/>
                <a:gd name="T16" fmla="*/ 515 w 2239"/>
                <a:gd name="T17" fmla="*/ 66 h 132"/>
                <a:gd name="T18" fmla="*/ 591 w 2239"/>
                <a:gd name="T19" fmla="*/ 72 h 132"/>
                <a:gd name="T20" fmla="*/ 676 w 2239"/>
                <a:gd name="T21" fmla="*/ 63 h 132"/>
                <a:gd name="T22" fmla="*/ 730 w 2239"/>
                <a:gd name="T23" fmla="*/ 38 h 132"/>
                <a:gd name="T24" fmla="*/ 758 w 2239"/>
                <a:gd name="T25" fmla="*/ 25 h 132"/>
                <a:gd name="T26" fmla="*/ 809 w 2239"/>
                <a:gd name="T27" fmla="*/ 28 h 132"/>
                <a:gd name="T28" fmla="*/ 932 w 2239"/>
                <a:gd name="T29" fmla="*/ 69 h 132"/>
                <a:gd name="T30" fmla="*/ 1011 w 2239"/>
                <a:gd name="T31" fmla="*/ 95 h 132"/>
                <a:gd name="T32" fmla="*/ 1074 w 2239"/>
                <a:gd name="T33" fmla="*/ 79 h 132"/>
                <a:gd name="T34" fmla="*/ 1150 w 2239"/>
                <a:gd name="T35" fmla="*/ 66 h 132"/>
                <a:gd name="T36" fmla="*/ 1172 w 2239"/>
                <a:gd name="T37" fmla="*/ 63 h 132"/>
                <a:gd name="T38" fmla="*/ 1191 w 2239"/>
                <a:gd name="T39" fmla="*/ 57 h 132"/>
                <a:gd name="T40" fmla="*/ 1311 w 2239"/>
                <a:gd name="T41" fmla="*/ 50 h 132"/>
                <a:gd name="T42" fmla="*/ 1380 w 2239"/>
                <a:gd name="T43" fmla="*/ 88 h 132"/>
                <a:gd name="T44" fmla="*/ 1459 w 2239"/>
                <a:gd name="T45" fmla="*/ 72 h 132"/>
                <a:gd name="T46" fmla="*/ 1488 w 2239"/>
                <a:gd name="T47" fmla="*/ 63 h 132"/>
                <a:gd name="T48" fmla="*/ 1526 w 2239"/>
                <a:gd name="T49" fmla="*/ 50 h 132"/>
                <a:gd name="T50" fmla="*/ 1662 w 2239"/>
                <a:gd name="T51" fmla="*/ 66 h 132"/>
                <a:gd name="T52" fmla="*/ 1693 w 2239"/>
                <a:gd name="T53" fmla="*/ 91 h 132"/>
                <a:gd name="T54" fmla="*/ 1731 w 2239"/>
                <a:gd name="T55" fmla="*/ 132 h 132"/>
                <a:gd name="T56" fmla="*/ 1813 w 2239"/>
                <a:gd name="T57" fmla="*/ 91 h 132"/>
                <a:gd name="T58" fmla="*/ 1955 w 2239"/>
                <a:gd name="T59" fmla="*/ 47 h 132"/>
                <a:gd name="T60" fmla="*/ 2132 w 2239"/>
                <a:gd name="T61" fmla="*/ 44 h 132"/>
                <a:gd name="T62" fmla="*/ 2239 w 2239"/>
                <a:gd name="T63" fmla="*/ 54 h 13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239"/>
                <a:gd name="T97" fmla="*/ 0 h 132"/>
                <a:gd name="T98" fmla="*/ 2239 w 2239"/>
                <a:gd name="T99" fmla="*/ 132 h 13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239" h="132">
                  <a:moveTo>
                    <a:pt x="0" y="69"/>
                  </a:moveTo>
                  <a:cubicBezTo>
                    <a:pt x="15" y="73"/>
                    <a:pt x="22" y="72"/>
                    <a:pt x="35" y="63"/>
                  </a:cubicBezTo>
                  <a:cubicBezTo>
                    <a:pt x="47" y="45"/>
                    <a:pt x="54" y="44"/>
                    <a:pt x="76" y="41"/>
                  </a:cubicBezTo>
                  <a:cubicBezTo>
                    <a:pt x="125" y="44"/>
                    <a:pt x="164" y="58"/>
                    <a:pt x="209" y="76"/>
                  </a:cubicBezTo>
                  <a:cubicBezTo>
                    <a:pt x="257" y="75"/>
                    <a:pt x="306" y="75"/>
                    <a:pt x="354" y="72"/>
                  </a:cubicBezTo>
                  <a:cubicBezTo>
                    <a:pt x="366" y="71"/>
                    <a:pt x="371" y="49"/>
                    <a:pt x="379" y="41"/>
                  </a:cubicBezTo>
                  <a:cubicBezTo>
                    <a:pt x="389" y="32"/>
                    <a:pt x="405" y="29"/>
                    <a:pt x="417" y="25"/>
                  </a:cubicBezTo>
                  <a:cubicBezTo>
                    <a:pt x="446" y="0"/>
                    <a:pt x="458" y="41"/>
                    <a:pt x="474" y="54"/>
                  </a:cubicBezTo>
                  <a:cubicBezTo>
                    <a:pt x="483" y="61"/>
                    <a:pt x="503" y="63"/>
                    <a:pt x="515" y="66"/>
                  </a:cubicBezTo>
                  <a:cubicBezTo>
                    <a:pt x="542" y="82"/>
                    <a:pt x="556" y="75"/>
                    <a:pt x="591" y="72"/>
                  </a:cubicBezTo>
                  <a:cubicBezTo>
                    <a:pt x="619" y="63"/>
                    <a:pt x="648" y="72"/>
                    <a:pt x="676" y="63"/>
                  </a:cubicBezTo>
                  <a:cubicBezTo>
                    <a:pt x="691" y="50"/>
                    <a:pt x="712" y="43"/>
                    <a:pt x="730" y="38"/>
                  </a:cubicBezTo>
                  <a:cubicBezTo>
                    <a:pt x="738" y="29"/>
                    <a:pt x="747" y="29"/>
                    <a:pt x="758" y="25"/>
                  </a:cubicBezTo>
                  <a:cubicBezTo>
                    <a:pt x="773" y="12"/>
                    <a:pt x="792" y="23"/>
                    <a:pt x="809" y="28"/>
                  </a:cubicBezTo>
                  <a:cubicBezTo>
                    <a:pt x="849" y="41"/>
                    <a:pt x="891" y="62"/>
                    <a:pt x="932" y="69"/>
                  </a:cubicBezTo>
                  <a:cubicBezTo>
                    <a:pt x="958" y="78"/>
                    <a:pt x="985" y="85"/>
                    <a:pt x="1011" y="95"/>
                  </a:cubicBezTo>
                  <a:cubicBezTo>
                    <a:pt x="1034" y="90"/>
                    <a:pt x="1051" y="82"/>
                    <a:pt x="1074" y="79"/>
                  </a:cubicBezTo>
                  <a:cubicBezTo>
                    <a:pt x="1103" y="70"/>
                    <a:pt x="1113" y="68"/>
                    <a:pt x="1150" y="66"/>
                  </a:cubicBezTo>
                  <a:cubicBezTo>
                    <a:pt x="1157" y="65"/>
                    <a:pt x="1165" y="65"/>
                    <a:pt x="1172" y="63"/>
                  </a:cubicBezTo>
                  <a:cubicBezTo>
                    <a:pt x="1178" y="62"/>
                    <a:pt x="1191" y="57"/>
                    <a:pt x="1191" y="57"/>
                  </a:cubicBezTo>
                  <a:cubicBezTo>
                    <a:pt x="1219" y="35"/>
                    <a:pt x="1291" y="49"/>
                    <a:pt x="1311" y="50"/>
                  </a:cubicBezTo>
                  <a:cubicBezTo>
                    <a:pt x="1324" y="65"/>
                    <a:pt x="1360" y="81"/>
                    <a:pt x="1380" y="88"/>
                  </a:cubicBezTo>
                  <a:cubicBezTo>
                    <a:pt x="1420" y="85"/>
                    <a:pt x="1426" y="81"/>
                    <a:pt x="1459" y="72"/>
                  </a:cubicBezTo>
                  <a:cubicBezTo>
                    <a:pt x="1469" y="69"/>
                    <a:pt x="1488" y="63"/>
                    <a:pt x="1488" y="63"/>
                  </a:cubicBezTo>
                  <a:cubicBezTo>
                    <a:pt x="1500" y="55"/>
                    <a:pt x="1513" y="55"/>
                    <a:pt x="1526" y="50"/>
                  </a:cubicBezTo>
                  <a:cubicBezTo>
                    <a:pt x="1568" y="52"/>
                    <a:pt x="1622" y="42"/>
                    <a:pt x="1662" y="66"/>
                  </a:cubicBezTo>
                  <a:cubicBezTo>
                    <a:pt x="1669" y="78"/>
                    <a:pt x="1679" y="86"/>
                    <a:pt x="1693" y="91"/>
                  </a:cubicBezTo>
                  <a:cubicBezTo>
                    <a:pt x="1699" y="109"/>
                    <a:pt x="1712" y="126"/>
                    <a:pt x="1731" y="132"/>
                  </a:cubicBezTo>
                  <a:cubicBezTo>
                    <a:pt x="1779" y="126"/>
                    <a:pt x="1777" y="107"/>
                    <a:pt x="1813" y="91"/>
                  </a:cubicBezTo>
                  <a:cubicBezTo>
                    <a:pt x="1843" y="46"/>
                    <a:pt x="1909" y="49"/>
                    <a:pt x="1955" y="47"/>
                  </a:cubicBezTo>
                  <a:cubicBezTo>
                    <a:pt x="2010" y="34"/>
                    <a:pt x="2077" y="42"/>
                    <a:pt x="2132" y="44"/>
                  </a:cubicBezTo>
                  <a:cubicBezTo>
                    <a:pt x="2168" y="49"/>
                    <a:pt x="2203" y="54"/>
                    <a:pt x="2239" y="54"/>
                  </a:cubicBezTo>
                </a:path>
              </a:pathLst>
            </a:custGeom>
            <a:noFill/>
            <a:ln w="76200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2508" y="3767"/>
              <a:ext cx="11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4573" tIns="42286" rIns="84573" bIns="42286">
              <a:spAutoFit/>
            </a:bodyPr>
            <a:lstStyle>
              <a:lvl1pPr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defTabSz="846138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defTabSz="846138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defTabSz="846138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84613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en-GB" altLang="en-US" dirty="0">
                  <a:latin typeface="Tahoma" panose="020B0604030504040204" pitchFamily="34" charset="0"/>
                  <a:cs typeface="Tahoma" panose="020B0604030504040204" pitchFamily="34" charset="0"/>
                </a:rPr>
                <a:t>High tide</a:t>
              </a:r>
            </a:p>
          </p:txBody>
        </p:sp>
        <p:graphicFrame>
          <p:nvGraphicFramePr>
            <p:cNvPr id="17" name="Object 14"/>
            <p:cNvGraphicFramePr>
              <a:graphicFrameLocks noChangeAspect="1"/>
            </p:cNvGraphicFramePr>
            <p:nvPr/>
          </p:nvGraphicFramePr>
          <p:xfrm>
            <a:off x="1698" y="2539"/>
            <a:ext cx="41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1" name="Clip" r:id="rId3" imgW="1381658" imgH="657454" progId="">
                    <p:embed/>
                  </p:oleObj>
                </mc:Choice>
                <mc:Fallback>
                  <p:oleObj name="Clip" r:id="rId3" imgW="1381658" imgH="657454" progId="">
                    <p:embed/>
                    <p:pic>
                      <p:nvPicPr>
                        <p:cNvPr id="4916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8" y="2539"/>
                          <a:ext cx="414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15"/>
            <p:cNvGraphicFramePr>
              <a:graphicFrameLocks noChangeAspect="1"/>
            </p:cNvGraphicFramePr>
            <p:nvPr/>
          </p:nvGraphicFramePr>
          <p:xfrm>
            <a:off x="1986" y="2683"/>
            <a:ext cx="41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2" name="Clip" r:id="rId5" imgW="1381658" imgH="657454" progId="">
                    <p:embed/>
                  </p:oleObj>
                </mc:Choice>
                <mc:Fallback>
                  <p:oleObj name="Clip" r:id="rId5" imgW="1381658" imgH="657454" progId="">
                    <p:embed/>
                    <p:pic>
                      <p:nvPicPr>
                        <p:cNvPr id="4916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6" y="2683"/>
                          <a:ext cx="414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6"/>
            <p:cNvGraphicFramePr>
              <a:graphicFrameLocks noChangeAspect="1"/>
            </p:cNvGraphicFramePr>
            <p:nvPr/>
          </p:nvGraphicFramePr>
          <p:xfrm>
            <a:off x="2208" y="2880"/>
            <a:ext cx="285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3" name="Clip" r:id="rId6" imgW="1063447" imgH="769010" progId="">
                    <p:embed/>
                  </p:oleObj>
                </mc:Choice>
                <mc:Fallback>
                  <p:oleObj name="Clip" r:id="rId6" imgW="1063447" imgH="769010" progId="">
                    <p:embed/>
                    <p:pic>
                      <p:nvPicPr>
                        <p:cNvPr id="4916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880"/>
                          <a:ext cx="285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856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57200" y="130175"/>
            <a:ext cx="114207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289304" y="1520028"/>
            <a:ext cx="9719102" cy="1936404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44600">
              <a:spcBef>
                <a:spcPts val="0"/>
              </a:spcBef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understand the operational aspects for containment and protection boom deployment including support equipment and anchoring techniques.</a:t>
            </a:r>
            <a:endParaRPr lang="en-GB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83127"/>
            <a:ext cx="11208327" cy="609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eal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6" name="Picture 5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8" y="1254692"/>
            <a:ext cx="5118711" cy="4066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52" y="1261556"/>
            <a:ext cx="5403736" cy="4052803"/>
          </a:xfrm>
          <a:prstGeom prst="rect">
            <a:avLst/>
          </a:prstGeom>
          <a:ln w="88900" cmpd="sng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72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83127"/>
            <a:ext cx="11208327" cy="609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542" y="1086434"/>
            <a:ext cx="74898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42" y="849745"/>
            <a:ext cx="7690410" cy="54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191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Boom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269319" y="1160187"/>
            <a:ext cx="1068188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material in cylindrical shape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Deployed like a boom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have clips that allow sections to be joined together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have skirts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endParaRPr lang="en-GB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8247" y="2306054"/>
            <a:ext cx="2765425" cy="3317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084" y="1355141"/>
            <a:ext cx="5711825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457200" y="130175"/>
            <a:ext cx="113191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Boom</a:t>
            </a:r>
          </a:p>
        </p:txBody>
      </p:sp>
    </p:spTree>
    <p:extLst>
      <p:ext uri="{BB962C8B-B14F-4D97-AF65-F5344CB8AC3E}">
        <p14:creationId xmlns:p14="http://schemas.microsoft.com/office/powerpoint/2010/main" val="14794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5287" y="115888"/>
            <a:ext cx="1135336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election</a:t>
            </a:r>
            <a:endParaRPr lang="en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51340" y="125130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selection based on </a:t>
            </a:r>
          </a:p>
          <a:p>
            <a:pPr lvl="1" indent="-42068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Environmental conditions</a:t>
            </a:r>
          </a:p>
          <a:p>
            <a:pPr lvl="1" indent="-42068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Performance characteristics</a:t>
            </a:r>
          </a:p>
          <a:p>
            <a:pPr lvl="1" indent="-420688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Convenience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505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5287" y="115888"/>
            <a:ext cx="1135336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election</a:t>
            </a:r>
            <a:endParaRPr lang="en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12" y="1249941"/>
            <a:ext cx="3675062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74" y="818141"/>
            <a:ext cx="5091113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6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8660" y="1125538"/>
            <a:ext cx="8991601" cy="46799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95287" y="115888"/>
            <a:ext cx="1135336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Selection</a:t>
            </a:r>
            <a:endParaRPr lang="en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26473" y="44450"/>
            <a:ext cx="11092872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 of Boom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44623" y="1004016"/>
            <a:ext cx="8640763" cy="468153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takes time during which oil spreads</a:t>
            </a:r>
          </a:p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Fail in strong currents and winds</a:t>
            </a:r>
          </a:p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Easily damaged</a:t>
            </a:r>
          </a:p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 extensive logistical support</a:t>
            </a:r>
          </a:p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 regular maintenance </a:t>
            </a:r>
          </a:p>
          <a:p>
            <a:pPr marL="287338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Mooring and anchoring problems</a:t>
            </a:r>
          </a:p>
          <a:p>
            <a:pPr marL="287338">
              <a:lnSpc>
                <a:spcPct val="7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Close-off water areas, hindering boat movement</a:t>
            </a:r>
          </a:p>
        </p:txBody>
      </p:sp>
    </p:spTree>
    <p:extLst>
      <p:ext uri="{BB962C8B-B14F-4D97-AF65-F5344CB8AC3E}">
        <p14:creationId xmlns:p14="http://schemas.microsoft.com/office/powerpoint/2010/main" val="2354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63418" y="44450"/>
            <a:ext cx="11120582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State and Boom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ize</a:t>
            </a:r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032" y="1709449"/>
            <a:ext cx="9150567" cy="30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468313" y="17463"/>
            <a:ext cx="11077142" cy="7191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Failure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boom fail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77" y="913968"/>
            <a:ext cx="4773613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620076" y="6021388"/>
            <a:ext cx="4773614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Arial" panose="020B0604020202020204" pitchFamily="34" charset="0"/>
              </a:rPr>
              <a:t>Source: </a:t>
            </a:r>
            <a:r>
              <a:rPr lang="en-GB" altLang="en-US" sz="1200" dirty="0" err="1">
                <a:latin typeface="Arial" panose="020B0604020202020204" pitchFamily="34" charset="0"/>
              </a:rPr>
              <a:t>Fingas</a:t>
            </a:r>
            <a:r>
              <a:rPr lang="en-GB" altLang="en-US" sz="1200" dirty="0">
                <a:latin typeface="Arial" panose="020B0604020202020204" pitchFamily="34" charset="0"/>
              </a:rPr>
              <a:t>, “The Basics of Oil Spill Clean-up” 2001</a:t>
            </a:r>
          </a:p>
        </p:txBody>
      </p:sp>
    </p:spTree>
    <p:extLst>
      <p:ext uri="{BB962C8B-B14F-4D97-AF65-F5344CB8AC3E}">
        <p14:creationId xmlns:p14="http://schemas.microsoft.com/office/powerpoint/2010/main" val="47084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272982" cy="561975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Outline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263719" y="1160187"/>
            <a:ext cx="8229600" cy="521811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characteristics</a:t>
            </a:r>
          </a:p>
          <a:p>
            <a:pPr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types</a:t>
            </a:r>
          </a:p>
          <a:p>
            <a:pPr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</a:t>
            </a:r>
          </a:p>
          <a:p>
            <a:pPr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anchoring</a:t>
            </a:r>
          </a:p>
          <a:p>
            <a:pPr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equipment</a:t>
            </a:r>
          </a:p>
        </p:txBody>
      </p:sp>
    </p:spTree>
    <p:extLst>
      <p:ext uri="{BB962C8B-B14F-4D97-AF65-F5344CB8AC3E}">
        <p14:creationId xmlns:p14="http://schemas.microsoft.com/office/powerpoint/2010/main" val="153069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1" y="1481552"/>
            <a:ext cx="5905779" cy="377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/>
          </p:cNvSpPr>
          <p:nvPr/>
        </p:nvSpPr>
        <p:spPr>
          <a:xfrm>
            <a:off x="468313" y="17463"/>
            <a:ext cx="11077142" cy="7191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Failure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6" r="45066" b="-1"/>
          <a:stretch/>
        </p:blipFill>
        <p:spPr>
          <a:xfrm rot="5400000">
            <a:off x="7285101" y="774797"/>
            <a:ext cx="3767328" cy="518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054763" y="2536826"/>
            <a:ext cx="5283201" cy="8529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</a:t>
            </a:r>
          </a:p>
        </p:txBody>
      </p:sp>
    </p:spTree>
    <p:extLst>
      <p:ext uri="{BB962C8B-B14F-4D97-AF65-F5344CB8AC3E}">
        <p14:creationId xmlns:p14="http://schemas.microsoft.com/office/powerpoint/2010/main" val="98047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Vessel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595023" y="1000414"/>
            <a:ext cx="11421485" cy="4787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operation steps:</a:t>
            </a: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equipment to the deck - boom reels, power packs, or other auxiliary equipment as required.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Attach towing equipment to outboard section of boom – towing bridle/towing </a:t>
            </a:r>
            <a:r>
              <a:rPr lang="en-GB" alt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paravane</a:t>
            </a: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towline.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Attach a float/buoy to the end of the towline for easier retrieval.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out boom reel, deploying the boom sections over the stern.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Essential to secure equipment properly on board vessel before operation.</a:t>
            </a:r>
          </a:p>
        </p:txBody>
      </p:sp>
    </p:spTree>
    <p:extLst>
      <p:ext uri="{BB962C8B-B14F-4D97-AF65-F5344CB8AC3E}">
        <p14:creationId xmlns:p14="http://schemas.microsoft.com/office/powerpoint/2010/main" val="1524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199" y="130175"/>
            <a:ext cx="11356109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Vessel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85668" y="1160187"/>
            <a:ext cx="1085215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operation steps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inflatable boom each section is inflated on the deck as boom is paid out.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inflating boom sections, ensure boom is secure with a safety chain/cable before workers insert blowers to fill valves for safety.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should deploy into the wind/current allowing boom to stream astern without wrapping around stern or fouling the propellers.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 the boom to the auxiliary vessel – the float/buoy on towline can be used for easier retrieval.</a:t>
            </a:r>
          </a:p>
          <a:p>
            <a:pPr lvl="1">
              <a:buFont typeface="Arial" panose="020B0604020202020204" pitchFamily="34" charset="0"/>
              <a:buNone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199" y="130175"/>
            <a:ext cx="11356109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Vessel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1">
            <a:extLst/>
          </p:cNvPr>
          <p:cNvSpPr txBox="1">
            <a:spLocks/>
          </p:cNvSpPr>
          <p:nvPr/>
        </p:nvSpPr>
        <p:spPr>
          <a:xfrm>
            <a:off x="539495" y="1123595"/>
            <a:ext cx="10977419" cy="48977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reel operator must use signaller and have a clear line of sight.</a:t>
            </a:r>
          </a:p>
          <a:p>
            <a:pPr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pinch points.</a:t>
            </a:r>
          </a:p>
          <a:p>
            <a:pPr marL="109728" indent="0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working near the stern of the vessel.</a:t>
            </a:r>
          </a:p>
          <a:p>
            <a:pPr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man overboard procedures.</a:t>
            </a:r>
          </a:p>
          <a:p>
            <a:pPr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7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199" y="130175"/>
            <a:ext cx="11356109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Vessel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788045" y="1160187"/>
            <a:ext cx="10486507" cy="52181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Safest deployment uses a main vessel alone 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 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reduces risk.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two vessels are conducting boom operations together, communication between the two vessels is essential for successful and safe operations.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 must coordinate speed and power.</a:t>
            </a:r>
          </a:p>
          <a:p>
            <a:pPr marL="109728" indent="0" algn="just">
              <a:buFont typeface="Arial" panose="020B0604020202020204" pitchFamily="34" charset="0"/>
              <a:buNone/>
              <a:defRPr/>
            </a:pP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3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199" y="130175"/>
            <a:ext cx="11356109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Vessel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97559" y="1342749"/>
            <a:ext cx="1059688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steps for boom deployment are reversed.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is spooled onto reel as it is recovered.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Inflatable boom is deflated as each section comes on board ensuring a safety chain/cable is attached before workers insert hose into valve.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pinch points.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38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64655"/>
            <a:ext cx="11226800" cy="627495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48" y="960120"/>
            <a:ext cx="6815328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64655"/>
            <a:ext cx="11226800" cy="627495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from Shoreline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27915" y="831273"/>
            <a:ext cx="10869757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736" tIns="55563" rIns="109736" bIns="55563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operation steps</a:t>
            </a: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indent="-385763" algn="just" eaLnBrk="1" hangingPunct="1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equipment </a:t>
            </a: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boom reels, power packs, or other auxiliary equipment as required.</a:t>
            </a:r>
          </a:p>
          <a:p>
            <a:pPr lvl="1" indent="-385763" algn="just" eaLnBrk="1" hangingPunct="1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Attach towing equipment to outboard section of boom – towing bridle/towing </a:t>
            </a:r>
            <a:r>
              <a:rPr lang="en-GB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paravane</a:t>
            </a: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towline if boom is being pulled out by a vessel.</a:t>
            </a:r>
          </a:p>
          <a:p>
            <a:pPr lvl="1" indent="-385763" algn="just" eaLnBrk="1" hangingPunct="1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Clear shoreline of debris that can damage the boom/use chafing mats.</a:t>
            </a:r>
          </a:p>
          <a:p>
            <a:pPr lvl="1" indent="-385763" algn="just" eaLnBrk="1" hangingPunct="1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Pay out boom reel/boom by hand.</a:t>
            </a:r>
          </a:p>
          <a:p>
            <a:pPr algn="just" eaLnBrk="1" hangingPunct="1"/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Essential to secure equipment </a:t>
            </a: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properly before operation whether beach or man-made structure.</a:t>
            </a:r>
          </a:p>
        </p:txBody>
      </p:sp>
    </p:spTree>
    <p:extLst>
      <p:ext uri="{BB962C8B-B14F-4D97-AF65-F5344CB8AC3E}">
        <p14:creationId xmlns:p14="http://schemas.microsoft.com/office/powerpoint/2010/main" val="19577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2">
            <a:extLst/>
          </p:cNvPr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Approach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78" y="1161905"/>
            <a:ext cx="9226040" cy="4158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正方形/長方形 1"/>
          <p:cNvSpPr>
            <a:spLocks noChangeArrowheads="1"/>
          </p:cNvSpPr>
          <p:nvPr/>
        </p:nvSpPr>
        <p:spPr bwMode="auto">
          <a:xfrm>
            <a:off x="7406554" y="5536924"/>
            <a:ext cx="3070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National Spill Control School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7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042987" y="-17463"/>
            <a:ext cx="10299267" cy="792163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</a:t>
            </a:r>
            <a:r>
              <a:rPr lang="en-US" altLang="en-US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124712" y="1216152"/>
            <a:ext cx="8550217" cy="4052905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barrier to:</a:t>
            </a:r>
          </a:p>
          <a:p>
            <a:pPr lvl="1" indent="-420688"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spreading</a:t>
            </a:r>
          </a:p>
          <a:p>
            <a:pPr lvl="1" indent="-420688"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Concentrate oil </a:t>
            </a:r>
          </a:p>
          <a:p>
            <a:pPr lvl="1" indent="-420688"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 sensitive resources</a:t>
            </a:r>
          </a:p>
          <a:p>
            <a:pPr>
              <a:spcBef>
                <a:spcPct val="50000"/>
              </a:spcBef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types</a:t>
            </a:r>
          </a:p>
          <a:p>
            <a:pPr marL="0" indent="0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endParaRPr lang="en-GB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632" y="836613"/>
            <a:ext cx="313213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70" y="836613"/>
            <a:ext cx="3122612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382" y="1844675"/>
            <a:ext cx="2909888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/>
          </p:cNvPr>
          <p:cNvSpPr/>
          <p:nvPr/>
        </p:nvSpPr>
        <p:spPr>
          <a:xfrm>
            <a:off x="7686382" y="836613"/>
            <a:ext cx="2909888" cy="1008062"/>
          </a:xfrm>
          <a:prstGeom prst="rect">
            <a:avLst/>
          </a:prstGeom>
          <a:solidFill>
            <a:srgbClr val="E4D1E0"/>
          </a:solidFill>
          <a:ln>
            <a:solidFill>
              <a:srgbClr val="E4D1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CA" sz="1600" dirty="0">
                <a:solidFill>
                  <a:srgbClr val="AB6F9C"/>
                </a:solidFill>
              </a:rPr>
              <a:t>3</a:t>
            </a:r>
            <a:endParaRPr lang="en-CA" sz="1600" dirty="0">
              <a:solidFill>
                <a:srgbClr val="AB6F9C"/>
              </a:solidFill>
            </a:endParaRPr>
          </a:p>
        </p:txBody>
      </p:sp>
      <p:pic>
        <p:nvPicPr>
          <p:cNvPr id="9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57" y="3627438"/>
            <a:ext cx="2913063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44" y="3629025"/>
            <a:ext cx="3130551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595" y="3627438"/>
            <a:ext cx="313372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2">
            <a:extLst/>
          </p:cNvPr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Deployment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pproach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3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2">
            <a:extLst/>
          </p:cNvPr>
          <p:cNvSpPr txBox="1">
            <a:spLocks/>
          </p:cNvSpPr>
          <p:nvPr/>
        </p:nvSpPr>
        <p:spPr>
          <a:xfrm>
            <a:off x="457200" y="130175"/>
            <a:ext cx="11272982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CA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Recovery from a Shoreline</a:t>
            </a: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160757" y="896793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steps for boom deployment are reversed.</a:t>
            </a:r>
          </a:p>
          <a:p>
            <a:endParaRPr lang="en-CA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is spooled onto reel as it is recovered.</a:t>
            </a:r>
          </a:p>
          <a:p>
            <a:endParaRPr lang="en-CA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boom isn’t being damaged by dragging over debris/rough shorelines.</a:t>
            </a:r>
          </a:p>
          <a:p>
            <a:endParaRPr lang="en-CA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pinch points.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254509" cy="561975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Standard Boom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onfigurations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556973" y="1251309"/>
            <a:ext cx="8229600" cy="521811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44600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On-water containment and recovery</a:t>
            </a:r>
          </a:p>
          <a:p>
            <a:pPr marL="0" indent="0" defTabSz="1244600">
              <a:buFont typeface="Arial" panose="020B0604020202020204" pitchFamily="34" charset="0"/>
              <a:buNone/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00050" indent="-400050" defTabSz="1244600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vessel</a:t>
            </a:r>
          </a:p>
          <a:p>
            <a:pPr marL="400050" indent="-400050" defTabSz="1244600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vessel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pPr marL="857250" lvl="1" indent="-457200" defTabSz="1244600"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J-configuration</a:t>
            </a:r>
          </a:p>
          <a:p>
            <a:pPr marL="857250" lvl="1" indent="-457200" defTabSz="1244600"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U-configuration</a:t>
            </a:r>
          </a:p>
          <a:p>
            <a:pPr marL="400050" indent="-400050" defTabSz="1244600"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vess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5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"/>
            <a:ext cx="11374582" cy="6921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perations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789708" y="1160187"/>
            <a:ext cx="9616163" cy="521811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446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main categories:</a:t>
            </a:r>
          </a:p>
          <a:p>
            <a:pPr lvl="1" indent="-420688" algn="just" defTabSz="1244600"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Purpose built or adapted response vessels</a:t>
            </a:r>
          </a:p>
          <a:p>
            <a:pPr lvl="1" indent="-420688" algn="just" defTabSz="1244600"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Vessels of opportunity (VOO).</a:t>
            </a:r>
          </a:p>
          <a:p>
            <a:pPr algn="just" defTabSz="12446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vessels must be fit for purpose and approved by the relevant authorities (maritime administration, etc.).</a:t>
            </a:r>
          </a:p>
          <a:p>
            <a:pPr algn="just" defTabSz="12446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VOO may be fitted with response equipment and trained personnel.</a:t>
            </a:r>
          </a:p>
          <a:p>
            <a:pPr algn="just" defTabSz="12446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VOOs will have local knowledge.</a:t>
            </a:r>
          </a:p>
          <a:p>
            <a:pPr algn="just" defTabSz="1244600"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 defTabSz="1244600">
              <a:buFont typeface="Arial" panose="020B0604020202020204" pitchFamily="34" charset="0"/>
              <a:buNone/>
              <a:defRPr/>
            </a:pP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5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61962" y="0"/>
            <a:ext cx="11323637" cy="976313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onfigurations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1" y="1493771"/>
            <a:ext cx="5505609" cy="415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80" y="1493771"/>
            <a:ext cx="5406899" cy="415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4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9"/>
          <a:stretch>
            <a:fillRect/>
          </a:stretch>
        </p:blipFill>
        <p:spPr bwMode="auto">
          <a:xfrm>
            <a:off x="953799" y="943459"/>
            <a:ext cx="10284402" cy="52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461962" y="0"/>
            <a:ext cx="11323637" cy="976313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Vessel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onfigurations</a:t>
            </a:r>
          </a:p>
        </p:txBody>
      </p:sp>
    </p:spTree>
    <p:extLst>
      <p:ext uri="{BB962C8B-B14F-4D97-AF65-F5344CB8AC3E}">
        <p14:creationId xmlns:p14="http://schemas.microsoft.com/office/powerpoint/2010/main" val="39052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0"/>
            <a:ext cx="11466945" cy="9715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-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J-Configuration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96" y="1034021"/>
            <a:ext cx="7643836" cy="50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7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0"/>
            <a:ext cx="11402291" cy="9715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-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U-Configuration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0"/>
          <a:stretch/>
        </p:blipFill>
        <p:spPr>
          <a:xfrm>
            <a:off x="273344" y="1289304"/>
            <a:ext cx="6032968" cy="4241305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44" y="1289303"/>
            <a:ext cx="5631007" cy="424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1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0"/>
            <a:ext cx="11402291" cy="9715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Vessel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-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U-Configuration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67" y="908050"/>
            <a:ext cx="6953005" cy="526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26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0"/>
            <a:ext cx="11402291" cy="9715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Vessel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-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U-Configuration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7632" y="967535"/>
            <a:ext cx="6940550" cy="52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5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28600" y="2786149"/>
            <a:ext cx="11667744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8971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6052" y="896793"/>
            <a:ext cx="1062961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Encircle a stricken vessel.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 spill from a terminal.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or minimize contact with shoreline.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Increase thickness of oil to facilitate effective skimming operations.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 previously stranded oil.</a:t>
            </a:r>
          </a:p>
          <a:p>
            <a:endParaRPr lang="en-CA" alt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2"/>
          <a:stretch/>
        </p:blipFill>
        <p:spPr>
          <a:xfrm>
            <a:off x="8829208" y="4220997"/>
            <a:ext cx="3195152" cy="21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6744" y="1577397"/>
            <a:ext cx="5266890" cy="395016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0" y="1577397"/>
            <a:ext cx="5120384" cy="395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</a:t>
            </a:r>
          </a:p>
        </p:txBody>
      </p:sp>
    </p:spTree>
    <p:extLst>
      <p:ext uri="{BB962C8B-B14F-4D97-AF65-F5344CB8AC3E}">
        <p14:creationId xmlns:p14="http://schemas.microsoft.com/office/powerpoint/2010/main" val="280164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2060" y="963402"/>
            <a:ext cx="1057253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oil away from a sensitive site or shoreline area.</a:t>
            </a:r>
          </a:p>
          <a:p>
            <a:endParaRPr lang="en-CA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sz="3200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direct oil towards a shoreline.</a:t>
            </a:r>
          </a:p>
        </p:txBody>
      </p:sp>
    </p:spTree>
    <p:extLst>
      <p:ext uri="{BB962C8B-B14F-4D97-AF65-F5344CB8AC3E}">
        <p14:creationId xmlns:p14="http://schemas.microsoft.com/office/powerpoint/2010/main" val="37230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Redirection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1052303"/>
            <a:ext cx="74866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3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Redirection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43" y="991177"/>
            <a:ext cx="86328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5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Redirection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9604" y="1006332"/>
            <a:ext cx="6530975" cy="48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Redirection</a:t>
            </a: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4617" r="2161" b="5357"/>
          <a:stretch>
            <a:fillRect/>
          </a:stretch>
        </p:blipFill>
        <p:spPr bwMode="auto">
          <a:xfrm>
            <a:off x="6057050" y="1960177"/>
            <a:ext cx="5265737" cy="297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1" y="896793"/>
            <a:ext cx="4544739" cy="259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1" y="3498707"/>
            <a:ext cx="4525489" cy="261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0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199" y="130175"/>
            <a:ext cx="113099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17780" y="1160187"/>
            <a:ext cx="954578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Booming around a sensitivity to exclude oil from sensitivity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Fish farm, inlets, water intakes,</a:t>
            </a: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marsh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99" y="2717800"/>
            <a:ext cx="3913187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749" y="2711450"/>
            <a:ext cx="4411662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9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199" y="130175"/>
            <a:ext cx="113099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Exclusion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82" y="1525126"/>
            <a:ext cx="5473844" cy="393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98483" y="1680882"/>
            <a:ext cx="6094799" cy="3651386"/>
            <a:chOff x="25400" y="1916113"/>
            <a:chExt cx="4402138" cy="2535237"/>
          </a:xfrm>
        </p:grpSpPr>
        <p:pic>
          <p:nvPicPr>
            <p:cNvPr id="9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0" y="1916113"/>
              <a:ext cx="4402138" cy="2535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3559175" y="4149725"/>
              <a:ext cx="8683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800">
                  <a:solidFill>
                    <a:schemeClr val="bg1"/>
                  </a:solidFill>
                  <a:latin typeface="Tahoma" panose="020B0604030504040204" pitchFamily="34" charset="0"/>
                </a:rPr>
                <a:t>Source: OSRL</a:t>
              </a:r>
              <a:endParaRPr lang="en-US" altLang="en-US" sz="80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57199" y="130175"/>
            <a:ext cx="112083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Chevron Booming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11" y="896793"/>
            <a:ext cx="63373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311" y="3447906"/>
            <a:ext cx="636270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988868" y="1424637"/>
            <a:ext cx="264636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Open chevron  booming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GB" altLang="en-US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 smtClean="0">
                <a:latin typeface="Tahoma" panose="020B0604030504040204" pitchFamily="34" charset="0"/>
              </a:rPr>
              <a:t>Closed </a:t>
            </a:r>
            <a:r>
              <a:rPr lang="en-GB" altLang="en-US" dirty="0">
                <a:latin typeface="Tahoma" panose="020B0604030504040204" pitchFamily="34" charset="0"/>
              </a:rPr>
              <a:t>chevron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booming</a:t>
            </a:r>
          </a:p>
        </p:txBody>
      </p:sp>
    </p:spTree>
    <p:extLst>
      <p:ext uri="{BB962C8B-B14F-4D97-AF65-F5344CB8AC3E}">
        <p14:creationId xmlns:p14="http://schemas.microsoft.com/office/powerpoint/2010/main" val="34025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/>
          <p:cNvSpPr txBox="1">
            <a:spLocks/>
          </p:cNvSpPr>
          <p:nvPr/>
        </p:nvSpPr>
        <p:spPr>
          <a:xfrm>
            <a:off x="265113" y="64655"/>
            <a:ext cx="11502014" cy="592570"/>
          </a:xfrm>
          <a:prstGeom prst="rect">
            <a:avLst/>
          </a:prstGeom>
          <a:noFill/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haracteristics of Boom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343089" y="990404"/>
            <a:ext cx="8496300" cy="4679950"/>
          </a:xfrm>
          <a:prstGeom prst="rect">
            <a:avLst/>
          </a:prstGeom>
          <a:noFill/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</a:t>
            </a:r>
          </a:p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Freeboard</a:t>
            </a:r>
          </a:p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Draft</a:t>
            </a:r>
          </a:p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Buoyancy ratio</a:t>
            </a:r>
          </a:p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Strength</a:t>
            </a:r>
          </a:p>
          <a:p>
            <a:pPr marL="400050" indent="-400050" defTabSz="1244600">
              <a:lnSpc>
                <a:spcPct val="110000"/>
              </a:lnSpc>
              <a:spcBef>
                <a:spcPct val="5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Ease of deployment</a:t>
            </a:r>
          </a:p>
        </p:txBody>
      </p:sp>
    </p:spTree>
    <p:extLst>
      <p:ext uri="{BB962C8B-B14F-4D97-AF65-F5344CB8AC3E}">
        <p14:creationId xmlns:p14="http://schemas.microsoft.com/office/powerpoint/2010/main" val="19026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>
            <a:extLst/>
          </p:cNvPr>
          <p:cNvSpPr txBox="1">
            <a:spLocks/>
          </p:cNvSpPr>
          <p:nvPr/>
        </p:nvSpPr>
        <p:spPr>
          <a:xfrm>
            <a:off x="457200" y="130175"/>
            <a:ext cx="11272982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eflectors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647" y="896793"/>
            <a:ext cx="66452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029133" y="2397703"/>
            <a:ext cx="2286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Using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boom deflectors</a:t>
            </a:r>
          </a:p>
        </p:txBody>
      </p:sp>
      <p:sp>
        <p:nvSpPr>
          <p:cNvPr id="10" name="正方形/長方形 4"/>
          <p:cNvSpPr>
            <a:spLocks noChangeArrowheads="1"/>
          </p:cNvSpPr>
          <p:nvPr/>
        </p:nvSpPr>
        <p:spPr bwMode="auto">
          <a:xfrm>
            <a:off x="8057284" y="5998159"/>
            <a:ext cx="2138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Hansen and Coe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5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707736" y="2797937"/>
            <a:ext cx="10776527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nchoring</a:t>
            </a:r>
          </a:p>
        </p:txBody>
      </p:sp>
    </p:spTree>
    <p:extLst>
      <p:ext uri="{BB962C8B-B14F-4D97-AF65-F5344CB8AC3E}">
        <p14:creationId xmlns:p14="http://schemas.microsoft.com/office/powerpoint/2010/main" val="115382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"/>
            <a:ext cx="11319164" cy="6921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ystems</a:t>
            </a: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081232" y="1342749"/>
            <a:ext cx="8229600" cy="521811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 defTabSz="1244600">
              <a:lnSpc>
                <a:spcPct val="120000"/>
              </a:lnSpc>
              <a:spcBef>
                <a:spcPct val="30000"/>
              </a:spcBef>
              <a:buFontTx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Depends on:</a:t>
            </a:r>
          </a:p>
          <a:p>
            <a:pPr marL="400050" indent="-400050" defTabSz="1244600">
              <a:lnSpc>
                <a:spcPct val="120000"/>
              </a:lnSpc>
              <a:spcBef>
                <a:spcPct val="3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Forces working on the boom</a:t>
            </a:r>
          </a:p>
          <a:p>
            <a:pPr marL="400050" indent="-400050" defTabSz="1244600">
              <a:lnSpc>
                <a:spcPct val="120000"/>
              </a:lnSpc>
              <a:spcBef>
                <a:spcPct val="3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direction</a:t>
            </a:r>
          </a:p>
          <a:p>
            <a:pPr marL="400050" indent="-400050" defTabSz="1244600">
              <a:lnSpc>
                <a:spcPct val="120000"/>
              </a:lnSpc>
              <a:spcBef>
                <a:spcPct val="3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Length of boom</a:t>
            </a:r>
          </a:p>
          <a:p>
            <a:pPr marL="400050" indent="-400050" defTabSz="1244600">
              <a:lnSpc>
                <a:spcPct val="120000"/>
              </a:lnSpc>
              <a:spcBef>
                <a:spcPct val="3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Size of vessel</a:t>
            </a:r>
          </a:p>
        </p:txBody>
      </p:sp>
    </p:spTree>
    <p:extLst>
      <p:ext uri="{BB962C8B-B14F-4D97-AF65-F5344CB8AC3E}">
        <p14:creationId xmlns:p14="http://schemas.microsoft.com/office/powerpoint/2010/main" val="30426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"/>
            <a:ext cx="11319164" cy="6921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124407" y="1160187"/>
            <a:ext cx="8229600" cy="521811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400050" defTabSz="1244600">
              <a:lnSpc>
                <a:spcPct val="110000"/>
              </a:lnSpc>
              <a:spcBef>
                <a:spcPct val="40000"/>
              </a:spcBef>
              <a:buFontTx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knowledge about:</a:t>
            </a:r>
          </a:p>
          <a:p>
            <a:pPr marL="400050" indent="-400050" defTabSz="1244600">
              <a:lnSpc>
                <a:spcPct val="110000"/>
              </a:lnSpc>
              <a:spcBef>
                <a:spcPct val="4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Seabed</a:t>
            </a:r>
          </a:p>
          <a:p>
            <a:pPr marL="400050" indent="-400050" defTabSz="1244600">
              <a:lnSpc>
                <a:spcPct val="110000"/>
              </a:lnSpc>
              <a:spcBef>
                <a:spcPct val="4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direction(s)</a:t>
            </a:r>
          </a:p>
          <a:p>
            <a:pPr marL="400050" indent="-400050" defTabSz="1244600">
              <a:lnSpc>
                <a:spcPct val="110000"/>
              </a:lnSpc>
              <a:spcBef>
                <a:spcPct val="4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velocity</a:t>
            </a:r>
          </a:p>
          <a:p>
            <a:pPr marL="400050" indent="-400050" defTabSz="1244600">
              <a:lnSpc>
                <a:spcPct val="110000"/>
              </a:lnSpc>
              <a:spcBef>
                <a:spcPct val="40000"/>
              </a:spcBef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depth</a:t>
            </a:r>
          </a:p>
        </p:txBody>
      </p:sp>
    </p:spTree>
    <p:extLst>
      <p:ext uri="{BB962C8B-B14F-4D97-AF65-F5344CB8AC3E}">
        <p14:creationId xmlns:p14="http://schemas.microsoft.com/office/powerpoint/2010/main" val="319207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"/>
            <a:ext cx="11319164" cy="6921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 Systems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64827" y="1260453"/>
            <a:ext cx="966234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of local seabed condition is essential.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in one direction requires anchors on one side - against current.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from both sides requires anchors on both sides.</a:t>
            </a:r>
          </a:p>
          <a:p>
            <a:pPr>
              <a:buFontTx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56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/>
          </p:cNvPr>
          <p:cNvSpPr txBox="1">
            <a:spLocks noChangeArrowheads="1"/>
          </p:cNvSpPr>
          <p:nvPr/>
        </p:nvSpPr>
        <p:spPr>
          <a:xfrm>
            <a:off x="630382" y="963402"/>
            <a:ext cx="10580162" cy="52181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length from anchor to mooring buoy must be 2 times water depth.</a:t>
            </a:r>
          </a:p>
          <a:p>
            <a:pPr algn="just"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length from anchor to anchor buoy must be 2 times water depth.</a:t>
            </a:r>
          </a:p>
          <a:p>
            <a:pPr algn="just"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 size = 20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100 kg and holding power = 30 times its weight.</a:t>
            </a:r>
          </a:p>
          <a:p>
            <a:pPr algn="just"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 chain keeps anchor rod down.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"/>
            <a:ext cx="11319164" cy="69215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ystems</a:t>
            </a:r>
          </a:p>
        </p:txBody>
      </p:sp>
    </p:spTree>
    <p:extLst>
      <p:ext uri="{BB962C8B-B14F-4D97-AF65-F5344CB8AC3E}">
        <p14:creationId xmlns:p14="http://schemas.microsoft.com/office/powerpoint/2010/main" val="4504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681037" y="0"/>
            <a:ext cx="10975253" cy="787400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eployment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ngle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91" y="1027402"/>
            <a:ext cx="7260937" cy="460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062028" y="5680542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 dirty="0">
                <a:latin typeface="Tahoma" panose="020B0604030504040204" pitchFamily="34" charset="0"/>
              </a:rPr>
              <a:t>Source: OSRL</a:t>
            </a:r>
            <a:endParaRPr lang="en-US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0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04800" y="73891"/>
            <a:ext cx="11480800" cy="8643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Anchor Types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r="18903"/>
          <a:stretch>
            <a:fillRect/>
          </a:stretch>
        </p:blipFill>
        <p:spPr bwMode="auto">
          <a:xfrm>
            <a:off x="6403109" y="1012104"/>
            <a:ext cx="372427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 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50178"/>
              </p:ext>
            </p:extLst>
          </p:nvPr>
        </p:nvGraphicFramePr>
        <p:xfrm>
          <a:off x="2059709" y="1240704"/>
          <a:ext cx="4038600" cy="3714752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8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Anchor Type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Soft Soils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Hard Soils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8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Danforth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LWT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12.6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31.6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8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STATO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NAVMOOR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27.7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25 – 33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Navy Stockless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3.5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11</a:t>
                      </a:r>
                    </a:p>
                  </a:txBody>
                  <a:tcPr marT="45712" marB="45712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57400" y="5074921"/>
            <a:ext cx="4214091" cy="8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ahoma" panose="020B0604030504040204" pitchFamily="34" charset="0"/>
              </a:rPr>
              <a:t>Anchor holding power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ahoma" panose="020B0604030504040204" pitchFamily="34" charset="0"/>
              </a:rPr>
              <a:t>for 45kg (~100 lbs)</a:t>
            </a:r>
          </a:p>
        </p:txBody>
      </p:sp>
      <p:sp>
        <p:nvSpPr>
          <p:cNvPr id="9" name="正方形/長方形 1"/>
          <p:cNvSpPr>
            <a:spLocks noChangeArrowheads="1"/>
          </p:cNvSpPr>
          <p:nvPr/>
        </p:nvSpPr>
        <p:spPr bwMode="auto">
          <a:xfrm>
            <a:off x="2131580" y="5881551"/>
            <a:ext cx="1614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U.S. Navy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87363" y="64654"/>
            <a:ext cx="11215110" cy="938645"/>
          </a:xfrm>
          <a:prstGeom prst="rect">
            <a:avLst/>
          </a:prstGeom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nchoring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rrangement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880" y="1003299"/>
            <a:ext cx="6696075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35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Anchoring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1156854"/>
            <a:ext cx="7798300" cy="47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4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729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omponents of Boom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6" y="1044733"/>
            <a:ext cx="6029325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52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130175"/>
            <a:ext cx="11430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Anchoring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1" y="1373477"/>
            <a:ext cx="8636000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154381" y="5159382"/>
            <a:ext cx="6781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Use of piles/stakes on shoreline</a:t>
            </a:r>
          </a:p>
        </p:txBody>
      </p:sp>
    </p:spTree>
    <p:extLst>
      <p:ext uri="{BB962C8B-B14F-4D97-AF65-F5344CB8AC3E}">
        <p14:creationId xmlns:p14="http://schemas.microsoft.com/office/powerpoint/2010/main" val="23832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>
            <a:extLst/>
          </p:cNvPr>
          <p:cNvSpPr txBox="1">
            <a:spLocks/>
          </p:cNvSpPr>
          <p:nvPr/>
        </p:nvSpPr>
        <p:spPr>
          <a:xfrm>
            <a:off x="457199" y="130175"/>
            <a:ext cx="11189855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 V-Shape Boom 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67" y="1114215"/>
            <a:ext cx="4886325" cy="491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95337" y="1938932"/>
            <a:ext cx="3026271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Anchoring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V-shaped boom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in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mid-channel</a:t>
            </a:r>
          </a:p>
        </p:txBody>
      </p:sp>
    </p:spTree>
    <p:extLst>
      <p:ext uri="{BB962C8B-B14F-4D97-AF65-F5344CB8AC3E}">
        <p14:creationId xmlns:p14="http://schemas.microsoft.com/office/powerpoint/2010/main" val="28766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3399" y="83127"/>
            <a:ext cx="11187545" cy="921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Anchoring J-Shape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oom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784" y="876017"/>
            <a:ext cx="4840288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576894" y="2437323"/>
            <a:ext cx="286803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Anchoring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J-shaped boom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9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395288" y="0"/>
            <a:ext cx="11334894" cy="971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nchors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20" y="971550"/>
            <a:ext cx="5664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040966" y="2344592"/>
            <a:ext cx="27736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Multiple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anchor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dirty="0">
                <a:latin typeface="Tahoma" panose="020B0604030504040204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1646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46087" y="115888"/>
            <a:ext cx="1117325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Tidal Entrances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671390" y="1090722"/>
            <a:ext cx="5253921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AutoNum type="alphaUcPeriod"/>
            </a:pPr>
            <a:r>
              <a:rPr lang="en-GB" altLang="en-US" dirty="0">
                <a:latin typeface="Tahoma" panose="020B0604030504040204" pitchFamily="34" charset="0"/>
              </a:rPr>
              <a:t>Boom that protects during flood tide</a:t>
            </a:r>
          </a:p>
          <a:p>
            <a:pPr>
              <a:spcBef>
                <a:spcPct val="0"/>
              </a:spcBef>
              <a:buFontTx/>
              <a:buAutoNum type="alphaUcPeriod"/>
            </a:pPr>
            <a:endParaRPr lang="en-GB" altLang="en-US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AutoNum type="alphaUcPeriod"/>
            </a:pPr>
            <a:r>
              <a:rPr lang="en-GB" altLang="en-US" dirty="0">
                <a:latin typeface="Tahoma" panose="020B0604030504040204" pitchFamily="34" charset="0"/>
              </a:rPr>
              <a:t>Boom that protects during ebb tide</a:t>
            </a:r>
          </a:p>
          <a:p>
            <a:pPr>
              <a:spcBef>
                <a:spcPct val="0"/>
              </a:spcBef>
              <a:buFontTx/>
              <a:buAutoNum type="alphaUcPeriod"/>
            </a:pPr>
            <a:endParaRPr lang="en-GB" altLang="en-US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  <a:buFontTx/>
              <a:buAutoNum type="alphaUcPeriod"/>
            </a:pPr>
            <a:r>
              <a:rPr lang="en-GB" altLang="en-US" dirty="0">
                <a:latin typeface="Tahoma" panose="020B0604030504040204" pitchFamily="34" charset="0"/>
              </a:rPr>
              <a:t>Position of boom B during flood tide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900" y="882506"/>
            <a:ext cx="3527425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1"/>
          <p:cNvSpPr>
            <a:spLocks noChangeArrowheads="1"/>
          </p:cNvSpPr>
          <p:nvPr/>
        </p:nvSpPr>
        <p:spPr bwMode="auto">
          <a:xfrm>
            <a:off x="7035513" y="5889481"/>
            <a:ext cx="30718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National Spill Control School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21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>
            <a:extLst/>
          </p:cNvPr>
          <p:cNvSpPr txBox="1">
            <a:spLocks/>
          </p:cNvSpPr>
          <p:nvPr/>
        </p:nvSpPr>
        <p:spPr>
          <a:xfrm>
            <a:off x="457199" y="130175"/>
            <a:ext cx="11245273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Harbour Flow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atterns 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Flood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95" y="1128503"/>
            <a:ext cx="7202487" cy="488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0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>
            <a:extLst/>
          </p:cNvPr>
          <p:cNvSpPr txBox="1">
            <a:spLocks/>
          </p:cNvSpPr>
          <p:nvPr/>
        </p:nvSpPr>
        <p:spPr>
          <a:xfrm>
            <a:off x="415636" y="130175"/>
            <a:ext cx="11259128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Harbour Flow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atterns 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Flood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95" y="1210259"/>
            <a:ext cx="7110412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Tidal Compensator</a:t>
            </a:r>
          </a:p>
        </p:txBody>
      </p:sp>
      <p:pic>
        <p:nvPicPr>
          <p:cNvPr id="6" name="Picture 177" descr="Deployrecovconfig boom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76" y="1016584"/>
            <a:ext cx="742791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7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13232" y="2669921"/>
            <a:ext cx="108966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Equipment</a:t>
            </a:r>
          </a:p>
        </p:txBody>
      </p:sp>
    </p:spTree>
    <p:extLst>
      <p:ext uri="{BB962C8B-B14F-4D97-AF65-F5344CB8AC3E}">
        <p14:creationId xmlns:p14="http://schemas.microsoft.com/office/powerpoint/2010/main" val="17156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653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Equipment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75727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connectors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Towing bridles and </a:t>
            </a:r>
            <a:r>
              <a:rPr lang="en-CA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paravanes</a:t>
            </a: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 buoys/cans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magnets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lights</a:t>
            </a:r>
          </a:p>
        </p:txBody>
      </p:sp>
    </p:spTree>
    <p:extLst>
      <p:ext uri="{BB962C8B-B14F-4D97-AF65-F5344CB8AC3E}">
        <p14:creationId xmlns:p14="http://schemas.microsoft.com/office/powerpoint/2010/main" val="51250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301752" y="2438399"/>
            <a:ext cx="11594591" cy="655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Types</a:t>
            </a:r>
          </a:p>
        </p:txBody>
      </p:sp>
    </p:spTree>
    <p:extLst>
      <p:ext uri="{BB962C8B-B14F-4D97-AF65-F5344CB8AC3E}">
        <p14:creationId xmlns:p14="http://schemas.microsoft.com/office/powerpoint/2010/main" val="6283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Connectors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3402" y="1160187"/>
            <a:ext cx="1012083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types of connectors for different types, sizes and manufacturers.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be compatible to connect, disconnect, add other attachments.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have adaptors made but may be difficult to get at the time of spill.</a:t>
            </a:r>
          </a:p>
        </p:txBody>
      </p:sp>
    </p:spTree>
    <p:extLst>
      <p:ext uri="{BB962C8B-B14F-4D97-AF65-F5344CB8AC3E}">
        <p14:creationId xmlns:p14="http://schemas.microsoft.com/office/powerpoint/2010/main" val="11024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56109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Towing Bridles/</a:t>
            </a:r>
            <a:r>
              <a:rPr lang="en-CA" altLang="en-US" sz="4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aravanes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84900" y="896793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towing boom – provides strong point.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Keeps boom from twisting.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Guides through the water.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be compatible with boom connector.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must be towed very slowly, typically less than 1 knot.</a:t>
            </a:r>
          </a:p>
        </p:txBody>
      </p:sp>
    </p:spTree>
    <p:extLst>
      <p:ext uri="{BB962C8B-B14F-4D97-AF65-F5344CB8AC3E}">
        <p14:creationId xmlns:p14="http://schemas.microsoft.com/office/powerpoint/2010/main" val="10530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221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 Buoys/Cans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1152" y="1232704"/>
            <a:ext cx="945304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inserted between sections of boom to take the force/stress of the anchor.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fitted with reflective tape or anchor lights.</a:t>
            </a: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0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653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Magnets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199" y="1085719"/>
            <a:ext cx="11180619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duty magnets allow boom to be attached to steel hull of vessel or steel wharf.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 containment of a section of a vessel or wharf as opposed to complete encirclement.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Creates a good seal to side of vessel – sorbent boom can be placed in any gaps.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in amount of stress that can be on boom without magnet letting go.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approval from vessel master to place on hull.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hazard near pacemakers.</a:t>
            </a:r>
          </a:p>
        </p:txBody>
      </p:sp>
    </p:spTree>
    <p:extLst>
      <p:ext uri="{BB962C8B-B14F-4D97-AF65-F5344CB8AC3E}">
        <p14:creationId xmlns:p14="http://schemas.microsoft.com/office/powerpoint/2010/main" val="21403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Lights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5079" y="1160187"/>
            <a:ext cx="1020184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lights allow boom to be illuminated at night/restricted visibility where boom is a hazard to navigation.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Solar lights.</a:t>
            </a:r>
          </a:p>
        </p:txBody>
      </p:sp>
    </p:spTree>
    <p:extLst>
      <p:ext uri="{BB962C8B-B14F-4D97-AF65-F5344CB8AC3E}">
        <p14:creationId xmlns:p14="http://schemas.microsoft.com/office/powerpoint/2010/main" val="237170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2">
            <a:extLst/>
          </p:cNvPr>
          <p:cNvSpPr txBox="1">
            <a:spLocks/>
          </p:cNvSpPr>
          <p:nvPr/>
        </p:nvSpPr>
        <p:spPr>
          <a:xfrm>
            <a:off x="395288" y="127000"/>
            <a:ext cx="11399548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GB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ane</a:t>
            </a:r>
            <a:endParaRPr lang="en-GB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5">
            <a:extLst/>
          </p:cNvPr>
          <p:cNvSpPr txBox="1">
            <a:spLocks noChangeArrowheads="1"/>
          </p:cNvSpPr>
          <p:nvPr/>
        </p:nvSpPr>
        <p:spPr bwMode="auto">
          <a:xfrm>
            <a:off x="493649" y="815975"/>
            <a:ext cx="1104293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defRPr/>
            </a:pPr>
            <a:r>
              <a:rPr lang="en-GB" altLang="en-US" sz="3200" dirty="0" smtClean="0">
                <a:ea typeface="Tahoma" panose="020B0604030504040204" pitchFamily="34" charset="0"/>
                <a:cs typeface="Tahoma" panose="020B0604030504040204" pitchFamily="34" charset="0"/>
              </a:rPr>
              <a:t>Can </a:t>
            </a:r>
            <a:r>
              <a:rPr lang="en-GB" altLang="en-US" sz="3200" dirty="0">
                <a:ea typeface="Tahoma" panose="020B0604030504040204" pitchFamily="34" charset="0"/>
                <a:cs typeface="Tahoma" panose="020B0604030504040204" pitchFamily="34" charset="0"/>
              </a:rPr>
              <a:t>be deployed from shore or a vessel to create a single vessel sweep.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6"/>
          <a:stretch>
            <a:fillRect/>
          </a:stretch>
        </p:blipFill>
        <p:spPr bwMode="auto">
          <a:xfrm>
            <a:off x="4809564" y="1782206"/>
            <a:ext cx="4316557" cy="441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2" y="2732231"/>
            <a:ext cx="3826615" cy="263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正方形/長方形 1"/>
          <p:cNvSpPr>
            <a:spLocks noChangeArrowheads="1"/>
          </p:cNvSpPr>
          <p:nvPr/>
        </p:nvSpPr>
        <p:spPr bwMode="auto">
          <a:xfrm>
            <a:off x="9126121" y="5992682"/>
            <a:ext cx="1458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Source: ORC AB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415636" y="130175"/>
            <a:ext cx="113699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torage</a:t>
            </a:r>
          </a:p>
        </p:txBody>
      </p:sp>
      <p:sp>
        <p:nvSpPr>
          <p:cNvPr id="8" name="Content Placeholder 1">
            <a:extLst/>
          </p:cNvPr>
          <p:cNvSpPr txBox="1">
            <a:spLocks/>
          </p:cNvSpPr>
          <p:nvPr/>
        </p:nvSpPr>
        <p:spPr>
          <a:xfrm>
            <a:off x="572654" y="1205937"/>
            <a:ext cx="1121294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can be stored on a reel, in containers, in trailers.</a:t>
            </a:r>
          </a:p>
          <a:p>
            <a:pPr algn="just"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Stored clean and dry, protected from elements, sunlight and pests (rodents, racoons, etc.).</a:t>
            </a:r>
          </a:p>
          <a:p>
            <a:pPr algn="just"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Stored in a ready state.</a:t>
            </a:r>
          </a:p>
          <a:p>
            <a:pPr algn="just"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9728" indent="0" algn="just">
              <a:buFont typeface="Arial" panose="020B0604020202020204" pitchFamily="34" charset="0"/>
              <a:buNone/>
              <a:defRPr/>
            </a:pPr>
            <a:endParaRPr lang="en-CA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26" y="3518418"/>
            <a:ext cx="3640041" cy="242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10615901" y="5942740"/>
            <a:ext cx="974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US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199" y="130175"/>
            <a:ext cx="113099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Cleaning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32979" y="1085019"/>
            <a:ext cx="1092604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that has been used should be rinsed with fresh water and stored dry.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that has been oiled should be decontaminated properly by washing manually or in a boom washing machine.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should be inspected for damage before being stored.</a:t>
            </a:r>
          </a:p>
        </p:txBody>
      </p:sp>
    </p:spTree>
    <p:extLst>
      <p:ext uri="{BB962C8B-B14F-4D97-AF65-F5344CB8AC3E}">
        <p14:creationId xmlns:p14="http://schemas.microsoft.com/office/powerpoint/2010/main" val="13425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56883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12724" y="64655"/>
            <a:ext cx="11628293" cy="616383"/>
          </a:xfrm>
          <a:prstGeom prst="rect">
            <a:avLst/>
          </a:prstGeom>
          <a:noFill/>
        </p:spPr>
        <p:txBody>
          <a:bodyPr lIns="109736" tIns="55563" rIns="109736" bIns="5556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44600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 Types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342292" y="831273"/>
            <a:ext cx="5976937" cy="355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Curtain boom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CA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 floatation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CA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inflating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CA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Inflatable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CA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 seal boom</a:t>
            </a:r>
          </a:p>
        </p:txBody>
      </p:sp>
    </p:spTree>
    <p:extLst>
      <p:ext uri="{BB962C8B-B14F-4D97-AF65-F5344CB8AC3E}">
        <p14:creationId xmlns:p14="http://schemas.microsoft.com/office/powerpoint/2010/main" val="359285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2704</Words>
  <Application>Microsoft Office PowerPoint</Application>
  <PresentationFormat>Widescreen</PresentationFormat>
  <Paragraphs>404</Paragraphs>
  <Slides>88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MS PGothic</vt:lpstr>
      <vt:lpstr>Arial</vt:lpstr>
      <vt:lpstr>Calibri</vt:lpstr>
      <vt:lpstr>Calibri Light</vt:lpstr>
      <vt:lpstr>inherit</vt:lpstr>
      <vt:lpstr>Symbol</vt:lpstr>
      <vt:lpstr>Tahoma</vt:lpstr>
      <vt:lpstr>Wingdings</vt:lpstr>
      <vt:lpstr>Office Theme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378</cp:revision>
  <dcterms:created xsi:type="dcterms:W3CDTF">2024-09-27T05:40:49Z</dcterms:created>
  <dcterms:modified xsi:type="dcterms:W3CDTF">2024-11-28T10:46:00Z</dcterms:modified>
</cp:coreProperties>
</file>